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notesMasterIdLst>
    <p:notesMasterId r:id="rId49"/>
  </p:notesMasterIdLst>
  <p:sldIdLst>
    <p:sldId id="256" r:id="rId2"/>
    <p:sldId id="287" r:id="rId3"/>
    <p:sldId id="257" r:id="rId4"/>
    <p:sldId id="288" r:id="rId5"/>
    <p:sldId id="258" r:id="rId6"/>
    <p:sldId id="259" r:id="rId7"/>
    <p:sldId id="306" r:id="rId8"/>
    <p:sldId id="301" r:id="rId9"/>
    <p:sldId id="300" r:id="rId10"/>
    <p:sldId id="299" r:id="rId11"/>
    <p:sldId id="307" r:id="rId12"/>
    <p:sldId id="308" r:id="rId13"/>
    <p:sldId id="314" r:id="rId14"/>
    <p:sldId id="310" r:id="rId15"/>
    <p:sldId id="311" r:id="rId16"/>
    <p:sldId id="312" r:id="rId17"/>
    <p:sldId id="313" r:id="rId18"/>
    <p:sldId id="267" r:id="rId19"/>
    <p:sldId id="268" r:id="rId20"/>
    <p:sldId id="266" r:id="rId21"/>
    <p:sldId id="269" r:id="rId22"/>
    <p:sldId id="270" r:id="rId23"/>
    <p:sldId id="315" r:id="rId24"/>
    <p:sldId id="263" r:id="rId25"/>
    <p:sldId id="282" r:id="rId26"/>
    <p:sldId id="280" r:id="rId27"/>
    <p:sldId id="271" r:id="rId28"/>
    <p:sldId id="264" r:id="rId29"/>
    <p:sldId id="274" r:id="rId30"/>
    <p:sldId id="273" r:id="rId31"/>
    <p:sldId id="284" r:id="rId32"/>
    <p:sldId id="275" r:id="rId33"/>
    <p:sldId id="283" r:id="rId34"/>
    <p:sldId id="277" r:id="rId35"/>
    <p:sldId id="276" r:id="rId36"/>
    <p:sldId id="278" r:id="rId37"/>
    <p:sldId id="286" r:id="rId38"/>
    <p:sldId id="289" r:id="rId39"/>
    <p:sldId id="290" r:id="rId40"/>
    <p:sldId id="292" r:id="rId41"/>
    <p:sldId id="293" r:id="rId42"/>
    <p:sldId id="291" r:id="rId43"/>
    <p:sldId id="294" r:id="rId44"/>
    <p:sldId id="295" r:id="rId45"/>
    <p:sldId id="296" r:id="rId46"/>
    <p:sldId id="297"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1A995-B84F-4094-B02F-3022637FDDD6}" v="1" dt="2022-04-22T09:24:51.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83137" autoAdjust="0"/>
  </p:normalViewPr>
  <p:slideViewPr>
    <p:cSldViewPr snapToGrid="0">
      <p:cViewPr varScale="1">
        <p:scale>
          <a:sx n="68" d="100"/>
          <a:sy n="68" d="100"/>
        </p:scale>
        <p:origin x="115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draic Mc Donagh" userId="1a67af2cdc280c44" providerId="LiveId" clId="{5F01A995-B84F-4094-B02F-3022637FDDD6}"/>
    <pc:docChg chg="modSld">
      <pc:chgData name="Padraic Mc Donagh" userId="1a67af2cdc280c44" providerId="LiveId" clId="{5F01A995-B84F-4094-B02F-3022637FDDD6}" dt="2022-04-22T09:24:51.572" v="0"/>
      <pc:docMkLst>
        <pc:docMk/>
      </pc:docMkLst>
      <pc:sldChg chg="modTransition">
        <pc:chgData name="Padraic Mc Donagh" userId="1a67af2cdc280c44" providerId="LiveId" clId="{5F01A995-B84F-4094-B02F-3022637FDDD6}" dt="2022-04-22T09:24:51.572" v="0"/>
        <pc:sldMkLst>
          <pc:docMk/>
          <pc:sldMk cId="3856144342" sldId="256"/>
        </pc:sldMkLst>
      </pc:sldChg>
      <pc:sldChg chg="modTransition">
        <pc:chgData name="Padraic Mc Donagh" userId="1a67af2cdc280c44" providerId="LiveId" clId="{5F01A995-B84F-4094-B02F-3022637FDDD6}" dt="2022-04-22T09:24:51.572" v="0"/>
        <pc:sldMkLst>
          <pc:docMk/>
          <pc:sldMk cId="3717908423" sldId="257"/>
        </pc:sldMkLst>
      </pc:sldChg>
      <pc:sldChg chg="modTransition">
        <pc:chgData name="Padraic Mc Donagh" userId="1a67af2cdc280c44" providerId="LiveId" clId="{5F01A995-B84F-4094-B02F-3022637FDDD6}" dt="2022-04-22T09:24:51.572" v="0"/>
        <pc:sldMkLst>
          <pc:docMk/>
          <pc:sldMk cId="2008953295" sldId="258"/>
        </pc:sldMkLst>
      </pc:sldChg>
      <pc:sldChg chg="modTransition">
        <pc:chgData name="Padraic Mc Donagh" userId="1a67af2cdc280c44" providerId="LiveId" clId="{5F01A995-B84F-4094-B02F-3022637FDDD6}" dt="2022-04-22T09:24:51.572" v="0"/>
        <pc:sldMkLst>
          <pc:docMk/>
          <pc:sldMk cId="1671737872" sldId="259"/>
        </pc:sldMkLst>
      </pc:sldChg>
      <pc:sldChg chg="delSp modTransition modAnim">
        <pc:chgData name="Padraic Mc Donagh" userId="1a67af2cdc280c44" providerId="LiveId" clId="{5F01A995-B84F-4094-B02F-3022637FDDD6}" dt="2022-04-22T09:24:51.572" v="0"/>
        <pc:sldMkLst>
          <pc:docMk/>
          <pc:sldMk cId="834549634" sldId="263"/>
        </pc:sldMkLst>
        <pc:picChg chg="del">
          <ac:chgData name="Padraic Mc Donagh" userId="1a67af2cdc280c44" providerId="LiveId" clId="{5F01A995-B84F-4094-B02F-3022637FDDD6}" dt="2022-04-22T09:24:51.572" v="0"/>
          <ac:picMkLst>
            <pc:docMk/>
            <pc:sldMk cId="834549634" sldId="263"/>
            <ac:picMk id="7" creationId="{9F95AD11-36DA-4862-B00D-145F39A3919A}"/>
          </ac:picMkLst>
        </pc:picChg>
      </pc:sldChg>
      <pc:sldChg chg="delSp modTransition modAnim">
        <pc:chgData name="Padraic Mc Donagh" userId="1a67af2cdc280c44" providerId="LiveId" clId="{5F01A995-B84F-4094-B02F-3022637FDDD6}" dt="2022-04-22T09:24:51.572" v="0"/>
        <pc:sldMkLst>
          <pc:docMk/>
          <pc:sldMk cId="1290889818" sldId="264"/>
        </pc:sldMkLst>
        <pc:picChg chg="del">
          <ac:chgData name="Padraic Mc Donagh" userId="1a67af2cdc280c44" providerId="LiveId" clId="{5F01A995-B84F-4094-B02F-3022637FDDD6}" dt="2022-04-22T09:24:51.572" v="0"/>
          <ac:picMkLst>
            <pc:docMk/>
            <pc:sldMk cId="1290889818" sldId="264"/>
            <ac:picMk id="6" creationId="{B48E7BE1-49FA-48D5-A4C5-447D833C7FFA}"/>
          </ac:picMkLst>
        </pc:picChg>
      </pc:sldChg>
      <pc:sldChg chg="delSp modTransition modAnim">
        <pc:chgData name="Padraic Mc Donagh" userId="1a67af2cdc280c44" providerId="LiveId" clId="{5F01A995-B84F-4094-B02F-3022637FDDD6}" dt="2022-04-22T09:24:51.572" v="0"/>
        <pc:sldMkLst>
          <pc:docMk/>
          <pc:sldMk cId="2015300115" sldId="265"/>
        </pc:sldMkLst>
        <pc:picChg chg="del">
          <ac:chgData name="Padraic Mc Donagh" userId="1a67af2cdc280c44" providerId="LiveId" clId="{5F01A995-B84F-4094-B02F-3022637FDDD6}" dt="2022-04-22T09:24:51.572" v="0"/>
          <ac:picMkLst>
            <pc:docMk/>
            <pc:sldMk cId="2015300115" sldId="265"/>
            <ac:picMk id="6" creationId="{2CE966DC-A84C-48CF-AB2A-1A3166F1696A}"/>
          </ac:picMkLst>
        </pc:picChg>
      </pc:sldChg>
      <pc:sldChg chg="delSp modTransition modAnim">
        <pc:chgData name="Padraic Mc Donagh" userId="1a67af2cdc280c44" providerId="LiveId" clId="{5F01A995-B84F-4094-B02F-3022637FDDD6}" dt="2022-04-22T09:24:51.572" v="0"/>
        <pc:sldMkLst>
          <pc:docMk/>
          <pc:sldMk cId="2269753526" sldId="266"/>
        </pc:sldMkLst>
        <pc:picChg chg="del">
          <ac:chgData name="Padraic Mc Donagh" userId="1a67af2cdc280c44" providerId="LiveId" clId="{5F01A995-B84F-4094-B02F-3022637FDDD6}" dt="2022-04-22T09:24:51.572" v="0"/>
          <ac:picMkLst>
            <pc:docMk/>
            <pc:sldMk cId="2269753526" sldId="266"/>
            <ac:picMk id="5" creationId="{2DCB6B20-8406-48E7-B08A-B0A7C0CB4FAE}"/>
          </ac:picMkLst>
        </pc:picChg>
      </pc:sldChg>
      <pc:sldChg chg="delSp modTransition modAnim">
        <pc:chgData name="Padraic Mc Donagh" userId="1a67af2cdc280c44" providerId="LiveId" clId="{5F01A995-B84F-4094-B02F-3022637FDDD6}" dt="2022-04-22T09:24:51.572" v="0"/>
        <pc:sldMkLst>
          <pc:docMk/>
          <pc:sldMk cId="3688896178" sldId="267"/>
        </pc:sldMkLst>
        <pc:picChg chg="del">
          <ac:chgData name="Padraic Mc Donagh" userId="1a67af2cdc280c44" providerId="LiveId" clId="{5F01A995-B84F-4094-B02F-3022637FDDD6}" dt="2022-04-22T09:24:51.572" v="0"/>
          <ac:picMkLst>
            <pc:docMk/>
            <pc:sldMk cId="3688896178" sldId="267"/>
            <ac:picMk id="9" creationId="{F41E6EE8-252C-49A1-80C6-010BA9D26CA4}"/>
          </ac:picMkLst>
        </pc:picChg>
      </pc:sldChg>
      <pc:sldChg chg="delSp modTransition modAnim">
        <pc:chgData name="Padraic Mc Donagh" userId="1a67af2cdc280c44" providerId="LiveId" clId="{5F01A995-B84F-4094-B02F-3022637FDDD6}" dt="2022-04-22T09:24:51.572" v="0"/>
        <pc:sldMkLst>
          <pc:docMk/>
          <pc:sldMk cId="799953578" sldId="268"/>
        </pc:sldMkLst>
        <pc:picChg chg="del">
          <ac:chgData name="Padraic Mc Donagh" userId="1a67af2cdc280c44" providerId="LiveId" clId="{5F01A995-B84F-4094-B02F-3022637FDDD6}" dt="2022-04-22T09:24:51.572" v="0"/>
          <ac:picMkLst>
            <pc:docMk/>
            <pc:sldMk cId="799953578" sldId="268"/>
            <ac:picMk id="5" creationId="{D98A1685-48FF-4529-92E8-E59ECAE5095F}"/>
          </ac:picMkLst>
        </pc:picChg>
      </pc:sldChg>
      <pc:sldChg chg="delSp modTransition modAnim">
        <pc:chgData name="Padraic Mc Donagh" userId="1a67af2cdc280c44" providerId="LiveId" clId="{5F01A995-B84F-4094-B02F-3022637FDDD6}" dt="2022-04-22T09:24:51.572" v="0"/>
        <pc:sldMkLst>
          <pc:docMk/>
          <pc:sldMk cId="68266119" sldId="269"/>
        </pc:sldMkLst>
        <pc:picChg chg="del">
          <ac:chgData name="Padraic Mc Donagh" userId="1a67af2cdc280c44" providerId="LiveId" clId="{5F01A995-B84F-4094-B02F-3022637FDDD6}" dt="2022-04-22T09:24:51.572" v="0"/>
          <ac:picMkLst>
            <pc:docMk/>
            <pc:sldMk cId="68266119" sldId="269"/>
            <ac:picMk id="5" creationId="{732885B8-AAC5-4636-AA0A-0D2EE3C4B35E}"/>
          </ac:picMkLst>
        </pc:picChg>
      </pc:sldChg>
      <pc:sldChg chg="delSp modTransition modAnim">
        <pc:chgData name="Padraic Mc Donagh" userId="1a67af2cdc280c44" providerId="LiveId" clId="{5F01A995-B84F-4094-B02F-3022637FDDD6}" dt="2022-04-22T09:24:51.572" v="0"/>
        <pc:sldMkLst>
          <pc:docMk/>
          <pc:sldMk cId="945741891" sldId="270"/>
        </pc:sldMkLst>
        <pc:picChg chg="del">
          <ac:chgData name="Padraic Mc Donagh" userId="1a67af2cdc280c44" providerId="LiveId" clId="{5F01A995-B84F-4094-B02F-3022637FDDD6}" dt="2022-04-22T09:24:51.572" v="0"/>
          <ac:picMkLst>
            <pc:docMk/>
            <pc:sldMk cId="945741891" sldId="270"/>
            <ac:picMk id="5" creationId="{0CAE6051-C564-4013-92B5-297FA4D6E195}"/>
          </ac:picMkLst>
        </pc:picChg>
      </pc:sldChg>
      <pc:sldChg chg="delSp modTransition modAnim">
        <pc:chgData name="Padraic Mc Donagh" userId="1a67af2cdc280c44" providerId="LiveId" clId="{5F01A995-B84F-4094-B02F-3022637FDDD6}" dt="2022-04-22T09:24:51.572" v="0"/>
        <pc:sldMkLst>
          <pc:docMk/>
          <pc:sldMk cId="4200402022" sldId="271"/>
        </pc:sldMkLst>
        <pc:picChg chg="del">
          <ac:chgData name="Padraic Mc Donagh" userId="1a67af2cdc280c44" providerId="LiveId" clId="{5F01A995-B84F-4094-B02F-3022637FDDD6}" dt="2022-04-22T09:24:51.572" v="0"/>
          <ac:picMkLst>
            <pc:docMk/>
            <pc:sldMk cId="4200402022" sldId="271"/>
            <ac:picMk id="7" creationId="{29EF819E-9179-46FC-9EFC-B7A025BC8578}"/>
          </ac:picMkLst>
        </pc:picChg>
      </pc:sldChg>
      <pc:sldChg chg="delSp modTransition modAnim">
        <pc:chgData name="Padraic Mc Donagh" userId="1a67af2cdc280c44" providerId="LiveId" clId="{5F01A995-B84F-4094-B02F-3022637FDDD6}" dt="2022-04-22T09:24:51.572" v="0"/>
        <pc:sldMkLst>
          <pc:docMk/>
          <pc:sldMk cId="3741370836" sldId="273"/>
        </pc:sldMkLst>
        <pc:picChg chg="del">
          <ac:chgData name="Padraic Mc Donagh" userId="1a67af2cdc280c44" providerId="LiveId" clId="{5F01A995-B84F-4094-B02F-3022637FDDD6}" dt="2022-04-22T09:24:51.572" v="0"/>
          <ac:picMkLst>
            <pc:docMk/>
            <pc:sldMk cId="3741370836" sldId="273"/>
            <ac:picMk id="5" creationId="{37820529-CE7C-45B2-8399-ECDE78B6B40A}"/>
          </ac:picMkLst>
        </pc:picChg>
      </pc:sldChg>
      <pc:sldChg chg="delSp modTransition modAnim">
        <pc:chgData name="Padraic Mc Donagh" userId="1a67af2cdc280c44" providerId="LiveId" clId="{5F01A995-B84F-4094-B02F-3022637FDDD6}" dt="2022-04-22T09:24:51.572" v="0"/>
        <pc:sldMkLst>
          <pc:docMk/>
          <pc:sldMk cId="2217487511" sldId="274"/>
        </pc:sldMkLst>
        <pc:picChg chg="del">
          <ac:chgData name="Padraic Mc Donagh" userId="1a67af2cdc280c44" providerId="LiveId" clId="{5F01A995-B84F-4094-B02F-3022637FDDD6}" dt="2022-04-22T09:24:51.572" v="0"/>
          <ac:picMkLst>
            <pc:docMk/>
            <pc:sldMk cId="2217487511" sldId="274"/>
            <ac:picMk id="8" creationId="{66F68F26-04CA-4156-B978-4FB84B75289F}"/>
          </ac:picMkLst>
        </pc:picChg>
      </pc:sldChg>
      <pc:sldChg chg="delSp modTransition modAnim">
        <pc:chgData name="Padraic Mc Donagh" userId="1a67af2cdc280c44" providerId="LiveId" clId="{5F01A995-B84F-4094-B02F-3022637FDDD6}" dt="2022-04-22T09:24:51.572" v="0"/>
        <pc:sldMkLst>
          <pc:docMk/>
          <pc:sldMk cId="983255933" sldId="275"/>
        </pc:sldMkLst>
        <pc:picChg chg="del">
          <ac:chgData name="Padraic Mc Donagh" userId="1a67af2cdc280c44" providerId="LiveId" clId="{5F01A995-B84F-4094-B02F-3022637FDDD6}" dt="2022-04-22T09:24:51.572" v="0"/>
          <ac:picMkLst>
            <pc:docMk/>
            <pc:sldMk cId="983255933" sldId="275"/>
            <ac:picMk id="5" creationId="{01641883-1BD0-4EFA-8FCF-7E11D5BE1C0A}"/>
          </ac:picMkLst>
        </pc:picChg>
      </pc:sldChg>
      <pc:sldChg chg="delSp modTransition modAnim">
        <pc:chgData name="Padraic Mc Donagh" userId="1a67af2cdc280c44" providerId="LiveId" clId="{5F01A995-B84F-4094-B02F-3022637FDDD6}" dt="2022-04-22T09:24:51.572" v="0"/>
        <pc:sldMkLst>
          <pc:docMk/>
          <pc:sldMk cId="3680139010" sldId="276"/>
        </pc:sldMkLst>
        <pc:picChg chg="del">
          <ac:chgData name="Padraic Mc Donagh" userId="1a67af2cdc280c44" providerId="LiveId" clId="{5F01A995-B84F-4094-B02F-3022637FDDD6}" dt="2022-04-22T09:24:51.572" v="0"/>
          <ac:picMkLst>
            <pc:docMk/>
            <pc:sldMk cId="3680139010" sldId="276"/>
            <ac:picMk id="5" creationId="{6DFCC205-F5AE-4E60-897F-776D21329683}"/>
          </ac:picMkLst>
        </pc:picChg>
      </pc:sldChg>
      <pc:sldChg chg="delSp modTransition modAnim">
        <pc:chgData name="Padraic Mc Donagh" userId="1a67af2cdc280c44" providerId="LiveId" clId="{5F01A995-B84F-4094-B02F-3022637FDDD6}" dt="2022-04-22T09:24:51.572" v="0"/>
        <pc:sldMkLst>
          <pc:docMk/>
          <pc:sldMk cId="2511597099" sldId="277"/>
        </pc:sldMkLst>
        <pc:picChg chg="del">
          <ac:chgData name="Padraic Mc Donagh" userId="1a67af2cdc280c44" providerId="LiveId" clId="{5F01A995-B84F-4094-B02F-3022637FDDD6}" dt="2022-04-22T09:24:51.572" v="0"/>
          <ac:picMkLst>
            <pc:docMk/>
            <pc:sldMk cId="2511597099" sldId="277"/>
            <ac:picMk id="7" creationId="{C8259DA4-A963-43CD-8490-856E0CAB08D3}"/>
          </ac:picMkLst>
        </pc:picChg>
      </pc:sldChg>
      <pc:sldChg chg="delSp modTransition modAnim">
        <pc:chgData name="Padraic Mc Donagh" userId="1a67af2cdc280c44" providerId="LiveId" clId="{5F01A995-B84F-4094-B02F-3022637FDDD6}" dt="2022-04-22T09:24:51.572" v="0"/>
        <pc:sldMkLst>
          <pc:docMk/>
          <pc:sldMk cId="3809889034" sldId="278"/>
        </pc:sldMkLst>
        <pc:picChg chg="del">
          <ac:chgData name="Padraic Mc Donagh" userId="1a67af2cdc280c44" providerId="LiveId" clId="{5F01A995-B84F-4094-B02F-3022637FDDD6}" dt="2022-04-22T09:24:51.572" v="0"/>
          <ac:picMkLst>
            <pc:docMk/>
            <pc:sldMk cId="3809889034" sldId="278"/>
            <ac:picMk id="9" creationId="{BD94126C-9AAF-42D4-A2DD-D745383D71E3}"/>
          </ac:picMkLst>
        </pc:picChg>
      </pc:sldChg>
      <pc:sldChg chg="delSp modTransition modAnim">
        <pc:chgData name="Padraic Mc Donagh" userId="1a67af2cdc280c44" providerId="LiveId" clId="{5F01A995-B84F-4094-B02F-3022637FDDD6}" dt="2022-04-22T09:24:51.572" v="0"/>
        <pc:sldMkLst>
          <pc:docMk/>
          <pc:sldMk cId="2111915059" sldId="280"/>
        </pc:sldMkLst>
        <pc:picChg chg="del">
          <ac:chgData name="Padraic Mc Donagh" userId="1a67af2cdc280c44" providerId="LiveId" clId="{5F01A995-B84F-4094-B02F-3022637FDDD6}" dt="2022-04-22T09:24:51.572" v="0"/>
          <ac:picMkLst>
            <pc:docMk/>
            <pc:sldMk cId="2111915059" sldId="280"/>
            <ac:picMk id="7" creationId="{10078F47-1316-4DF5-81F5-3ACBBA488997}"/>
          </ac:picMkLst>
        </pc:picChg>
      </pc:sldChg>
      <pc:sldChg chg="delSp modTransition modAnim">
        <pc:chgData name="Padraic Mc Donagh" userId="1a67af2cdc280c44" providerId="LiveId" clId="{5F01A995-B84F-4094-B02F-3022637FDDD6}" dt="2022-04-22T09:24:51.572" v="0"/>
        <pc:sldMkLst>
          <pc:docMk/>
          <pc:sldMk cId="980741440" sldId="282"/>
        </pc:sldMkLst>
        <pc:picChg chg="del">
          <ac:chgData name="Padraic Mc Donagh" userId="1a67af2cdc280c44" providerId="LiveId" clId="{5F01A995-B84F-4094-B02F-3022637FDDD6}" dt="2022-04-22T09:24:51.572" v="0"/>
          <ac:picMkLst>
            <pc:docMk/>
            <pc:sldMk cId="980741440" sldId="282"/>
            <ac:picMk id="8" creationId="{E87F108D-2F9C-415D-BD2F-EA313309BE2E}"/>
          </ac:picMkLst>
        </pc:picChg>
      </pc:sldChg>
      <pc:sldChg chg="delSp modTransition modAnim">
        <pc:chgData name="Padraic Mc Donagh" userId="1a67af2cdc280c44" providerId="LiveId" clId="{5F01A995-B84F-4094-B02F-3022637FDDD6}" dt="2022-04-22T09:24:51.572" v="0"/>
        <pc:sldMkLst>
          <pc:docMk/>
          <pc:sldMk cId="4220153756" sldId="283"/>
        </pc:sldMkLst>
        <pc:picChg chg="del">
          <ac:chgData name="Padraic Mc Donagh" userId="1a67af2cdc280c44" providerId="LiveId" clId="{5F01A995-B84F-4094-B02F-3022637FDDD6}" dt="2022-04-22T09:24:51.572" v="0"/>
          <ac:picMkLst>
            <pc:docMk/>
            <pc:sldMk cId="4220153756" sldId="283"/>
            <ac:picMk id="7" creationId="{B9B9CA82-4F87-4B53-A00D-19ED6CC9FA09}"/>
          </ac:picMkLst>
        </pc:picChg>
      </pc:sldChg>
      <pc:sldChg chg="delSp modTransition modAnim">
        <pc:chgData name="Padraic Mc Donagh" userId="1a67af2cdc280c44" providerId="LiveId" clId="{5F01A995-B84F-4094-B02F-3022637FDDD6}" dt="2022-04-22T09:24:51.572" v="0"/>
        <pc:sldMkLst>
          <pc:docMk/>
          <pc:sldMk cId="3671604488" sldId="284"/>
        </pc:sldMkLst>
        <pc:picChg chg="del">
          <ac:chgData name="Padraic Mc Donagh" userId="1a67af2cdc280c44" providerId="LiveId" clId="{5F01A995-B84F-4094-B02F-3022637FDDD6}" dt="2022-04-22T09:24:51.572" v="0"/>
          <ac:picMkLst>
            <pc:docMk/>
            <pc:sldMk cId="3671604488" sldId="284"/>
            <ac:picMk id="13" creationId="{CB44235B-1BE4-444F-BC69-06E6797F30F1}"/>
          </ac:picMkLst>
        </pc:picChg>
      </pc:sldChg>
      <pc:sldChg chg="delSp modTransition modAnim">
        <pc:chgData name="Padraic Mc Donagh" userId="1a67af2cdc280c44" providerId="LiveId" clId="{5F01A995-B84F-4094-B02F-3022637FDDD6}" dt="2022-04-22T09:24:51.572" v="0"/>
        <pc:sldMkLst>
          <pc:docMk/>
          <pc:sldMk cId="1600479299" sldId="286"/>
        </pc:sldMkLst>
        <pc:picChg chg="del">
          <ac:chgData name="Padraic Mc Donagh" userId="1a67af2cdc280c44" providerId="LiveId" clId="{5F01A995-B84F-4094-B02F-3022637FDDD6}" dt="2022-04-22T09:24:51.572" v="0"/>
          <ac:picMkLst>
            <pc:docMk/>
            <pc:sldMk cId="1600479299" sldId="286"/>
            <ac:picMk id="13" creationId="{184B6385-68F7-485E-A07A-2BAF5A19B723}"/>
          </ac:picMkLst>
        </pc:picChg>
      </pc:sldChg>
      <pc:sldChg chg="modTransition">
        <pc:chgData name="Padraic Mc Donagh" userId="1a67af2cdc280c44" providerId="LiveId" clId="{5F01A995-B84F-4094-B02F-3022637FDDD6}" dt="2022-04-22T09:24:51.572" v="0"/>
        <pc:sldMkLst>
          <pc:docMk/>
          <pc:sldMk cId="2752728906" sldId="287"/>
        </pc:sldMkLst>
      </pc:sldChg>
      <pc:sldChg chg="modTransition">
        <pc:chgData name="Padraic Mc Donagh" userId="1a67af2cdc280c44" providerId="LiveId" clId="{5F01A995-B84F-4094-B02F-3022637FDDD6}" dt="2022-04-22T09:24:51.572" v="0"/>
        <pc:sldMkLst>
          <pc:docMk/>
          <pc:sldMk cId="3547872662" sldId="288"/>
        </pc:sldMkLst>
      </pc:sldChg>
      <pc:sldChg chg="modTransition">
        <pc:chgData name="Padraic Mc Donagh" userId="1a67af2cdc280c44" providerId="LiveId" clId="{5F01A995-B84F-4094-B02F-3022637FDDD6}" dt="2022-04-22T09:24:51.572" v="0"/>
        <pc:sldMkLst>
          <pc:docMk/>
          <pc:sldMk cId="3022398859" sldId="289"/>
        </pc:sldMkLst>
      </pc:sldChg>
      <pc:sldChg chg="modTransition">
        <pc:chgData name="Padraic Mc Donagh" userId="1a67af2cdc280c44" providerId="LiveId" clId="{5F01A995-B84F-4094-B02F-3022637FDDD6}" dt="2022-04-22T09:24:51.572" v="0"/>
        <pc:sldMkLst>
          <pc:docMk/>
          <pc:sldMk cId="2642813421" sldId="290"/>
        </pc:sldMkLst>
      </pc:sldChg>
      <pc:sldChg chg="modTransition">
        <pc:chgData name="Padraic Mc Donagh" userId="1a67af2cdc280c44" providerId="LiveId" clId="{5F01A995-B84F-4094-B02F-3022637FDDD6}" dt="2022-04-22T09:24:51.572" v="0"/>
        <pc:sldMkLst>
          <pc:docMk/>
          <pc:sldMk cId="1950694039" sldId="291"/>
        </pc:sldMkLst>
      </pc:sldChg>
      <pc:sldChg chg="modTransition">
        <pc:chgData name="Padraic Mc Donagh" userId="1a67af2cdc280c44" providerId="LiveId" clId="{5F01A995-B84F-4094-B02F-3022637FDDD6}" dt="2022-04-22T09:24:51.572" v="0"/>
        <pc:sldMkLst>
          <pc:docMk/>
          <pc:sldMk cId="4029836572" sldId="292"/>
        </pc:sldMkLst>
      </pc:sldChg>
      <pc:sldChg chg="modTransition">
        <pc:chgData name="Padraic Mc Donagh" userId="1a67af2cdc280c44" providerId="LiveId" clId="{5F01A995-B84F-4094-B02F-3022637FDDD6}" dt="2022-04-22T09:24:51.572" v="0"/>
        <pc:sldMkLst>
          <pc:docMk/>
          <pc:sldMk cId="3852620989" sldId="293"/>
        </pc:sldMkLst>
      </pc:sldChg>
      <pc:sldChg chg="modTransition">
        <pc:chgData name="Padraic Mc Donagh" userId="1a67af2cdc280c44" providerId="LiveId" clId="{5F01A995-B84F-4094-B02F-3022637FDDD6}" dt="2022-04-22T09:24:51.572" v="0"/>
        <pc:sldMkLst>
          <pc:docMk/>
          <pc:sldMk cId="3200217492" sldId="294"/>
        </pc:sldMkLst>
      </pc:sldChg>
      <pc:sldChg chg="modTransition">
        <pc:chgData name="Padraic Mc Donagh" userId="1a67af2cdc280c44" providerId="LiveId" clId="{5F01A995-B84F-4094-B02F-3022637FDDD6}" dt="2022-04-22T09:24:51.572" v="0"/>
        <pc:sldMkLst>
          <pc:docMk/>
          <pc:sldMk cId="3877261166" sldId="295"/>
        </pc:sldMkLst>
      </pc:sldChg>
      <pc:sldChg chg="modTransition">
        <pc:chgData name="Padraic Mc Donagh" userId="1a67af2cdc280c44" providerId="LiveId" clId="{5F01A995-B84F-4094-B02F-3022637FDDD6}" dt="2022-04-22T09:24:51.572" v="0"/>
        <pc:sldMkLst>
          <pc:docMk/>
          <pc:sldMk cId="164572339" sldId="296"/>
        </pc:sldMkLst>
      </pc:sldChg>
      <pc:sldChg chg="modTransition">
        <pc:chgData name="Padraic Mc Donagh" userId="1a67af2cdc280c44" providerId="LiveId" clId="{5F01A995-B84F-4094-B02F-3022637FDDD6}" dt="2022-04-22T09:24:51.572" v="0"/>
        <pc:sldMkLst>
          <pc:docMk/>
          <pc:sldMk cId="3206609673" sldId="297"/>
        </pc:sldMkLst>
      </pc:sldChg>
      <pc:sldChg chg="modTransition">
        <pc:chgData name="Padraic Mc Donagh" userId="1a67af2cdc280c44" providerId="LiveId" clId="{5F01A995-B84F-4094-B02F-3022637FDDD6}" dt="2022-04-22T09:24:51.572" v="0"/>
        <pc:sldMkLst>
          <pc:docMk/>
          <pc:sldMk cId="4176873898" sldId="299"/>
        </pc:sldMkLst>
      </pc:sldChg>
      <pc:sldChg chg="modTransition">
        <pc:chgData name="Padraic Mc Donagh" userId="1a67af2cdc280c44" providerId="LiveId" clId="{5F01A995-B84F-4094-B02F-3022637FDDD6}" dt="2022-04-22T09:24:51.572" v="0"/>
        <pc:sldMkLst>
          <pc:docMk/>
          <pc:sldMk cId="2911648833" sldId="300"/>
        </pc:sldMkLst>
      </pc:sldChg>
      <pc:sldChg chg="modTransition">
        <pc:chgData name="Padraic Mc Donagh" userId="1a67af2cdc280c44" providerId="LiveId" clId="{5F01A995-B84F-4094-B02F-3022637FDDD6}" dt="2022-04-22T09:24:51.572" v="0"/>
        <pc:sldMkLst>
          <pc:docMk/>
          <pc:sldMk cId="1210250817" sldId="301"/>
        </pc:sldMkLst>
      </pc:sldChg>
      <pc:sldChg chg="modTransition">
        <pc:chgData name="Padraic Mc Donagh" userId="1a67af2cdc280c44" providerId="LiveId" clId="{5F01A995-B84F-4094-B02F-3022637FDDD6}" dt="2022-04-22T09:24:51.572" v="0"/>
        <pc:sldMkLst>
          <pc:docMk/>
          <pc:sldMk cId="3372670796" sldId="306"/>
        </pc:sldMkLst>
      </pc:sldChg>
      <pc:sldChg chg="modTransition">
        <pc:chgData name="Padraic Mc Donagh" userId="1a67af2cdc280c44" providerId="LiveId" clId="{5F01A995-B84F-4094-B02F-3022637FDDD6}" dt="2022-04-22T09:24:51.572" v="0"/>
        <pc:sldMkLst>
          <pc:docMk/>
          <pc:sldMk cId="1073250799" sldId="307"/>
        </pc:sldMkLst>
      </pc:sldChg>
      <pc:sldChg chg="modTransition">
        <pc:chgData name="Padraic Mc Donagh" userId="1a67af2cdc280c44" providerId="LiveId" clId="{5F01A995-B84F-4094-B02F-3022637FDDD6}" dt="2022-04-22T09:24:51.572" v="0"/>
        <pc:sldMkLst>
          <pc:docMk/>
          <pc:sldMk cId="1518609266" sldId="308"/>
        </pc:sldMkLst>
      </pc:sldChg>
      <pc:sldChg chg="modTransition">
        <pc:chgData name="Padraic Mc Donagh" userId="1a67af2cdc280c44" providerId="LiveId" clId="{5F01A995-B84F-4094-B02F-3022637FDDD6}" dt="2022-04-22T09:24:51.572" v="0"/>
        <pc:sldMkLst>
          <pc:docMk/>
          <pc:sldMk cId="1205879223" sldId="310"/>
        </pc:sldMkLst>
      </pc:sldChg>
      <pc:sldChg chg="modTransition">
        <pc:chgData name="Padraic Mc Donagh" userId="1a67af2cdc280c44" providerId="LiveId" clId="{5F01A995-B84F-4094-B02F-3022637FDDD6}" dt="2022-04-22T09:24:51.572" v="0"/>
        <pc:sldMkLst>
          <pc:docMk/>
          <pc:sldMk cId="95067314" sldId="311"/>
        </pc:sldMkLst>
      </pc:sldChg>
      <pc:sldChg chg="modTransition">
        <pc:chgData name="Padraic Mc Donagh" userId="1a67af2cdc280c44" providerId="LiveId" clId="{5F01A995-B84F-4094-B02F-3022637FDDD6}" dt="2022-04-22T09:24:51.572" v="0"/>
        <pc:sldMkLst>
          <pc:docMk/>
          <pc:sldMk cId="3624757636" sldId="312"/>
        </pc:sldMkLst>
      </pc:sldChg>
      <pc:sldChg chg="modTransition">
        <pc:chgData name="Padraic Mc Donagh" userId="1a67af2cdc280c44" providerId="LiveId" clId="{5F01A995-B84F-4094-B02F-3022637FDDD6}" dt="2022-04-22T09:24:51.572" v="0"/>
        <pc:sldMkLst>
          <pc:docMk/>
          <pc:sldMk cId="777522260" sldId="313"/>
        </pc:sldMkLst>
      </pc:sldChg>
      <pc:sldChg chg="modTransition">
        <pc:chgData name="Padraic Mc Donagh" userId="1a67af2cdc280c44" providerId="LiveId" clId="{5F01A995-B84F-4094-B02F-3022637FDDD6}" dt="2022-04-22T09:24:51.572" v="0"/>
        <pc:sldMkLst>
          <pc:docMk/>
          <pc:sldMk cId="1814470750" sldId="314"/>
        </pc:sldMkLst>
      </pc:sldChg>
      <pc:sldChg chg="delSp modTransition modAnim">
        <pc:chgData name="Padraic Mc Donagh" userId="1a67af2cdc280c44" providerId="LiveId" clId="{5F01A995-B84F-4094-B02F-3022637FDDD6}" dt="2022-04-22T09:24:51.572" v="0"/>
        <pc:sldMkLst>
          <pc:docMk/>
          <pc:sldMk cId="1137971984" sldId="315"/>
        </pc:sldMkLst>
        <pc:picChg chg="del">
          <ac:chgData name="Padraic Mc Donagh" userId="1a67af2cdc280c44" providerId="LiveId" clId="{5F01A995-B84F-4094-B02F-3022637FDDD6}" dt="2022-04-22T09:24:51.572" v="0"/>
          <ac:picMkLst>
            <pc:docMk/>
            <pc:sldMk cId="1137971984" sldId="315"/>
            <ac:picMk id="7" creationId="{9F95AD11-36DA-4862-B00D-145F39A3919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CEBDF-1313-44DA-89AF-F77C2D29CF48}" type="doc">
      <dgm:prSet loTypeId="urn:microsoft.com/office/officeart/2005/8/layout/process2" loCatId="process" qsTypeId="urn:microsoft.com/office/officeart/2005/8/quickstyle/simple1" qsCatId="simple" csTypeId="urn:microsoft.com/office/officeart/2005/8/colors/accent1_2" csCatId="accent1" phldr="1"/>
      <dgm:spPr/>
    </dgm:pt>
    <dgm:pt modelId="{BB996707-1702-4FA4-94A1-F3EDF8AD55E3}">
      <dgm:prSet phldrT="[Text]" phldr="0"/>
      <dgm:spPr/>
      <dgm:t>
        <a:bodyPr/>
        <a:lstStyle/>
        <a:p>
          <a:pPr rtl="0"/>
          <a:r>
            <a:rPr lang="en-US">
              <a:latin typeface="Calibri Light" panose="020F0302020204030204"/>
            </a:rPr>
            <a:t>50 patients</a:t>
          </a:r>
          <a:endParaRPr lang="en-US"/>
        </a:p>
      </dgm:t>
    </dgm:pt>
    <dgm:pt modelId="{BA22A6BF-C156-4742-9472-6E6E45074E8A}" type="parTrans" cxnId="{8CB25C84-9591-4FF9-87CE-CEE1ACB43EFF}">
      <dgm:prSet/>
      <dgm:spPr/>
    </dgm:pt>
    <dgm:pt modelId="{1B4C3069-FB6C-4925-B125-F017144B3ADA}" type="sibTrans" cxnId="{8CB25C84-9591-4FF9-87CE-CEE1ACB43EFF}">
      <dgm:prSet/>
      <dgm:spPr/>
      <dgm:t>
        <a:bodyPr/>
        <a:lstStyle/>
        <a:p>
          <a:endParaRPr lang="en-US"/>
        </a:p>
      </dgm:t>
    </dgm:pt>
    <dgm:pt modelId="{5A58F2D5-293B-4C6F-86EE-0D5A1A0EAD46}">
      <dgm:prSet phldrT="[Text]" phldr="0"/>
      <dgm:spPr/>
      <dgm:t>
        <a:bodyPr/>
        <a:lstStyle/>
        <a:p>
          <a:pPr rtl="0"/>
          <a:r>
            <a:rPr lang="en-US">
              <a:latin typeface="Calibri Light" panose="020F0302020204030204"/>
            </a:rPr>
            <a:t>22 with somatic alterations</a:t>
          </a:r>
          <a:endParaRPr lang="en-US"/>
        </a:p>
      </dgm:t>
    </dgm:pt>
    <dgm:pt modelId="{E4C9B979-D7D5-43CC-B76F-8DEE534ECBC5}" type="parTrans" cxnId="{E8DC1553-BBE6-4FF3-A864-C3FA73EC63B6}">
      <dgm:prSet/>
      <dgm:spPr/>
    </dgm:pt>
    <dgm:pt modelId="{17EBCD8A-3F42-4F7E-8584-E303EC25F0C9}" type="sibTrans" cxnId="{E8DC1553-BBE6-4FF3-A864-C3FA73EC63B6}">
      <dgm:prSet/>
      <dgm:spPr/>
      <dgm:t>
        <a:bodyPr/>
        <a:lstStyle/>
        <a:p>
          <a:endParaRPr lang="en-US"/>
        </a:p>
      </dgm:t>
    </dgm:pt>
    <dgm:pt modelId="{9FDFAE1E-786C-4731-B3BB-8D432E2C60DD}">
      <dgm:prSet phldrT="[Text]" phldr="0"/>
      <dgm:spPr/>
      <dgm:t>
        <a:bodyPr/>
        <a:lstStyle/>
        <a:p>
          <a:pPr rtl="0"/>
          <a:r>
            <a:rPr lang="en-US">
              <a:latin typeface="Calibri Light" panose="020F0302020204030204"/>
            </a:rPr>
            <a:t>8 with PIK3CA alteration</a:t>
          </a:r>
          <a:endParaRPr lang="en-US"/>
        </a:p>
      </dgm:t>
    </dgm:pt>
    <dgm:pt modelId="{AC76AC65-79EE-44B5-AB21-1F321340CAA5}" type="parTrans" cxnId="{3CE87472-20C1-450D-882E-730F488081E7}">
      <dgm:prSet/>
      <dgm:spPr/>
    </dgm:pt>
    <dgm:pt modelId="{1CFA7AF5-7F31-45B9-B645-846B5CDF38F4}" type="sibTrans" cxnId="{3CE87472-20C1-450D-882E-730F488081E7}">
      <dgm:prSet/>
      <dgm:spPr/>
    </dgm:pt>
    <dgm:pt modelId="{58C6BC45-43F8-413C-84AE-6E874FBDEC9B}" type="pres">
      <dgm:prSet presAssocID="{7D8CEBDF-1313-44DA-89AF-F77C2D29CF48}" presName="linearFlow" presStyleCnt="0">
        <dgm:presLayoutVars>
          <dgm:resizeHandles val="exact"/>
        </dgm:presLayoutVars>
      </dgm:prSet>
      <dgm:spPr/>
    </dgm:pt>
    <dgm:pt modelId="{4F0F7DC8-C1B8-4E53-B4E6-6C477B993E36}" type="pres">
      <dgm:prSet presAssocID="{BB996707-1702-4FA4-94A1-F3EDF8AD55E3}" presName="node" presStyleLbl="node1" presStyleIdx="0" presStyleCnt="3">
        <dgm:presLayoutVars>
          <dgm:bulletEnabled val="1"/>
        </dgm:presLayoutVars>
      </dgm:prSet>
      <dgm:spPr/>
    </dgm:pt>
    <dgm:pt modelId="{766AED14-5D5D-4B93-BC3A-B887E1E85666}" type="pres">
      <dgm:prSet presAssocID="{1B4C3069-FB6C-4925-B125-F017144B3ADA}" presName="sibTrans" presStyleLbl="sibTrans2D1" presStyleIdx="0" presStyleCnt="2"/>
      <dgm:spPr/>
    </dgm:pt>
    <dgm:pt modelId="{4F028BE1-27A4-45A0-8CB7-5A66E1F9A214}" type="pres">
      <dgm:prSet presAssocID="{1B4C3069-FB6C-4925-B125-F017144B3ADA}" presName="connectorText" presStyleLbl="sibTrans2D1" presStyleIdx="0" presStyleCnt="2"/>
      <dgm:spPr/>
    </dgm:pt>
    <dgm:pt modelId="{3A31430C-6820-4E1B-BAB7-1083F9D65CDE}" type="pres">
      <dgm:prSet presAssocID="{5A58F2D5-293B-4C6F-86EE-0D5A1A0EAD46}" presName="node" presStyleLbl="node1" presStyleIdx="1" presStyleCnt="3">
        <dgm:presLayoutVars>
          <dgm:bulletEnabled val="1"/>
        </dgm:presLayoutVars>
      </dgm:prSet>
      <dgm:spPr/>
    </dgm:pt>
    <dgm:pt modelId="{C449D55A-D78E-41F3-87B5-AA80E6F9BCBD}" type="pres">
      <dgm:prSet presAssocID="{17EBCD8A-3F42-4F7E-8584-E303EC25F0C9}" presName="sibTrans" presStyleLbl="sibTrans2D1" presStyleIdx="1" presStyleCnt="2"/>
      <dgm:spPr/>
    </dgm:pt>
    <dgm:pt modelId="{72678FBF-3CB4-4D37-98DB-8882AE3AFBC1}" type="pres">
      <dgm:prSet presAssocID="{17EBCD8A-3F42-4F7E-8584-E303EC25F0C9}" presName="connectorText" presStyleLbl="sibTrans2D1" presStyleIdx="1" presStyleCnt="2"/>
      <dgm:spPr/>
    </dgm:pt>
    <dgm:pt modelId="{EE0F2DAD-EDC3-4B59-9CA8-29A1229B6D10}" type="pres">
      <dgm:prSet presAssocID="{9FDFAE1E-786C-4731-B3BB-8D432E2C60DD}" presName="node" presStyleLbl="node1" presStyleIdx="2" presStyleCnt="3">
        <dgm:presLayoutVars>
          <dgm:bulletEnabled val="1"/>
        </dgm:presLayoutVars>
      </dgm:prSet>
      <dgm:spPr/>
    </dgm:pt>
  </dgm:ptLst>
  <dgm:cxnLst>
    <dgm:cxn modelId="{388C682E-5203-4EC8-A998-CD53D874E184}" type="presOf" srcId="{9FDFAE1E-786C-4731-B3BB-8D432E2C60DD}" destId="{EE0F2DAD-EDC3-4B59-9CA8-29A1229B6D10}" srcOrd="0" destOrd="0" presId="urn:microsoft.com/office/officeart/2005/8/layout/process2"/>
    <dgm:cxn modelId="{47127040-AEC2-454F-A0D8-3616C6705937}" type="presOf" srcId="{17EBCD8A-3F42-4F7E-8584-E303EC25F0C9}" destId="{72678FBF-3CB4-4D37-98DB-8882AE3AFBC1}" srcOrd="1" destOrd="0" presId="urn:microsoft.com/office/officeart/2005/8/layout/process2"/>
    <dgm:cxn modelId="{119B685C-DA52-423C-BD30-D568C4D1D181}" type="presOf" srcId="{1B4C3069-FB6C-4925-B125-F017144B3ADA}" destId="{766AED14-5D5D-4B93-BC3A-B887E1E85666}" srcOrd="0" destOrd="0" presId="urn:microsoft.com/office/officeart/2005/8/layout/process2"/>
    <dgm:cxn modelId="{E1410060-A2B1-45A1-A7B7-F9985AA035D5}" type="presOf" srcId="{17EBCD8A-3F42-4F7E-8584-E303EC25F0C9}" destId="{C449D55A-D78E-41F3-87B5-AA80E6F9BCBD}" srcOrd="0" destOrd="0" presId="urn:microsoft.com/office/officeart/2005/8/layout/process2"/>
    <dgm:cxn modelId="{3B409B6D-73DC-4CFB-8EB0-64426273FD43}" type="presOf" srcId="{BB996707-1702-4FA4-94A1-F3EDF8AD55E3}" destId="{4F0F7DC8-C1B8-4E53-B4E6-6C477B993E36}" srcOrd="0" destOrd="0" presId="urn:microsoft.com/office/officeart/2005/8/layout/process2"/>
    <dgm:cxn modelId="{3CE87472-20C1-450D-882E-730F488081E7}" srcId="{7D8CEBDF-1313-44DA-89AF-F77C2D29CF48}" destId="{9FDFAE1E-786C-4731-B3BB-8D432E2C60DD}" srcOrd="2" destOrd="0" parTransId="{AC76AC65-79EE-44B5-AB21-1F321340CAA5}" sibTransId="{1CFA7AF5-7F31-45B9-B645-846B5CDF38F4}"/>
    <dgm:cxn modelId="{E8DC1553-BBE6-4FF3-A864-C3FA73EC63B6}" srcId="{7D8CEBDF-1313-44DA-89AF-F77C2D29CF48}" destId="{5A58F2D5-293B-4C6F-86EE-0D5A1A0EAD46}" srcOrd="1" destOrd="0" parTransId="{E4C9B979-D7D5-43CC-B76F-8DEE534ECBC5}" sibTransId="{17EBCD8A-3F42-4F7E-8584-E303EC25F0C9}"/>
    <dgm:cxn modelId="{8CB25C84-9591-4FF9-87CE-CEE1ACB43EFF}" srcId="{7D8CEBDF-1313-44DA-89AF-F77C2D29CF48}" destId="{BB996707-1702-4FA4-94A1-F3EDF8AD55E3}" srcOrd="0" destOrd="0" parTransId="{BA22A6BF-C156-4742-9472-6E6E45074E8A}" sibTransId="{1B4C3069-FB6C-4925-B125-F017144B3ADA}"/>
    <dgm:cxn modelId="{27F3ACB2-A29B-4392-855E-FDDFF218532E}" type="presOf" srcId="{7D8CEBDF-1313-44DA-89AF-F77C2D29CF48}" destId="{58C6BC45-43F8-413C-84AE-6E874FBDEC9B}" srcOrd="0" destOrd="0" presId="urn:microsoft.com/office/officeart/2005/8/layout/process2"/>
    <dgm:cxn modelId="{E503DAF0-479F-4DB4-8CE1-69D394D4E369}" type="presOf" srcId="{1B4C3069-FB6C-4925-B125-F017144B3ADA}" destId="{4F028BE1-27A4-45A0-8CB7-5A66E1F9A214}" srcOrd="1" destOrd="0" presId="urn:microsoft.com/office/officeart/2005/8/layout/process2"/>
    <dgm:cxn modelId="{2D52DBFA-94E4-4BD6-AD88-DE93AEFBCC92}" type="presOf" srcId="{5A58F2D5-293B-4C6F-86EE-0D5A1A0EAD46}" destId="{3A31430C-6820-4E1B-BAB7-1083F9D65CDE}" srcOrd="0" destOrd="0" presId="urn:microsoft.com/office/officeart/2005/8/layout/process2"/>
    <dgm:cxn modelId="{7286AAE7-4392-44DE-8851-70B08B61C384}" type="presParOf" srcId="{58C6BC45-43F8-413C-84AE-6E874FBDEC9B}" destId="{4F0F7DC8-C1B8-4E53-B4E6-6C477B993E36}" srcOrd="0" destOrd="0" presId="urn:microsoft.com/office/officeart/2005/8/layout/process2"/>
    <dgm:cxn modelId="{FB808EEC-108F-4858-B13B-F0184EDE6C3C}" type="presParOf" srcId="{58C6BC45-43F8-413C-84AE-6E874FBDEC9B}" destId="{766AED14-5D5D-4B93-BC3A-B887E1E85666}" srcOrd="1" destOrd="0" presId="urn:microsoft.com/office/officeart/2005/8/layout/process2"/>
    <dgm:cxn modelId="{BF2B6100-BCEE-40C6-978A-8FEE5A0108A4}" type="presParOf" srcId="{766AED14-5D5D-4B93-BC3A-B887E1E85666}" destId="{4F028BE1-27A4-45A0-8CB7-5A66E1F9A214}" srcOrd="0" destOrd="0" presId="urn:microsoft.com/office/officeart/2005/8/layout/process2"/>
    <dgm:cxn modelId="{5FEA9410-8BEB-4574-ABCA-A0B4DBFB8208}" type="presParOf" srcId="{58C6BC45-43F8-413C-84AE-6E874FBDEC9B}" destId="{3A31430C-6820-4E1B-BAB7-1083F9D65CDE}" srcOrd="2" destOrd="0" presId="urn:microsoft.com/office/officeart/2005/8/layout/process2"/>
    <dgm:cxn modelId="{1BA6EE33-B928-4F10-B48E-5B88773A4372}" type="presParOf" srcId="{58C6BC45-43F8-413C-84AE-6E874FBDEC9B}" destId="{C449D55A-D78E-41F3-87B5-AA80E6F9BCBD}" srcOrd="3" destOrd="0" presId="urn:microsoft.com/office/officeart/2005/8/layout/process2"/>
    <dgm:cxn modelId="{AA8F11F9-B53E-45F6-BEE0-35D07819937C}" type="presParOf" srcId="{C449D55A-D78E-41F3-87B5-AA80E6F9BCBD}" destId="{72678FBF-3CB4-4D37-98DB-8882AE3AFBC1}" srcOrd="0" destOrd="0" presId="urn:microsoft.com/office/officeart/2005/8/layout/process2"/>
    <dgm:cxn modelId="{E2EC2584-F0DD-4AF1-A3B6-DFDA49888AB8}" type="presParOf" srcId="{58C6BC45-43F8-413C-84AE-6E874FBDEC9B}" destId="{EE0F2DAD-EDC3-4B59-9CA8-29A1229B6D10}"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098559-B935-4817-8866-CF81A4675719}" type="doc">
      <dgm:prSet loTypeId="urn:microsoft.com/office/officeart/2005/8/layout/equation2" loCatId="relationship" qsTypeId="urn:microsoft.com/office/officeart/2005/8/quickstyle/simple1" qsCatId="simple" csTypeId="urn:microsoft.com/office/officeart/2005/8/colors/accent6_2" csCatId="accent6" phldr="1"/>
      <dgm:spPr/>
    </dgm:pt>
    <dgm:pt modelId="{9C81E731-F922-433F-BD86-B90D0E05A160}">
      <dgm:prSet phldrT="[Text]" phldr="0"/>
      <dgm:spPr/>
      <dgm:t>
        <a:bodyPr/>
        <a:lstStyle/>
        <a:p>
          <a:pPr rtl="0"/>
          <a:r>
            <a:rPr lang="en-US">
              <a:latin typeface="Calibri Light" panose="020F0302020204030204"/>
            </a:rPr>
            <a:t>Malnutrition and general poor physical health in gastric cancer patients</a:t>
          </a:r>
          <a:endParaRPr lang="en-US"/>
        </a:p>
      </dgm:t>
    </dgm:pt>
    <dgm:pt modelId="{3DE912C0-89E1-4BFD-9BA0-F8F957FC361B}" type="parTrans" cxnId="{B1F50151-9507-4F96-815A-36EB17CD11A8}">
      <dgm:prSet/>
      <dgm:spPr/>
    </dgm:pt>
    <dgm:pt modelId="{F29F967C-6195-4A6B-BC6A-00C9ECFC379D}" type="sibTrans" cxnId="{B1F50151-9507-4F96-815A-36EB17CD11A8}">
      <dgm:prSet/>
      <dgm:spPr/>
      <dgm:t>
        <a:bodyPr/>
        <a:lstStyle/>
        <a:p>
          <a:endParaRPr lang="en-US"/>
        </a:p>
      </dgm:t>
    </dgm:pt>
    <dgm:pt modelId="{3A79D04B-C8B4-43E7-9CDE-CDF9180B0D0D}">
      <dgm:prSet phldrT="[Text]" phldr="0"/>
      <dgm:spPr/>
      <dgm:t>
        <a:bodyPr/>
        <a:lstStyle/>
        <a:p>
          <a:pPr rtl="0"/>
          <a:r>
            <a:rPr lang="en-US">
              <a:latin typeface="Calibri Light" panose="020F0302020204030204"/>
            </a:rPr>
            <a:t>Rapid progression of gastric cancer and short survival period</a:t>
          </a:r>
          <a:endParaRPr lang="en-US"/>
        </a:p>
      </dgm:t>
    </dgm:pt>
    <dgm:pt modelId="{51E79644-2F16-4BD6-B77B-97D6894378A6}" type="parTrans" cxnId="{0BE37141-2577-4BE8-98C7-C3FB92107C57}">
      <dgm:prSet/>
      <dgm:spPr/>
    </dgm:pt>
    <dgm:pt modelId="{A6E6B639-357E-4808-8015-1CD2DB649612}" type="sibTrans" cxnId="{0BE37141-2577-4BE8-98C7-C3FB92107C57}">
      <dgm:prSet/>
      <dgm:spPr/>
      <dgm:t>
        <a:bodyPr/>
        <a:lstStyle/>
        <a:p>
          <a:endParaRPr lang="en-US"/>
        </a:p>
      </dgm:t>
    </dgm:pt>
    <dgm:pt modelId="{90F7D540-816E-4DF9-9CC6-F40DFA776ABF}">
      <dgm:prSet phldrT="[Text]" phldr="0"/>
      <dgm:spPr/>
      <dgm:t>
        <a:bodyPr/>
        <a:lstStyle/>
        <a:p>
          <a:pPr rtl="0"/>
          <a:r>
            <a:rPr lang="en-US">
              <a:latin typeface="Calibri Light" panose="020F0302020204030204"/>
            </a:rPr>
            <a:t>Need for quick diagnosis and treatment that is effective while minimizing adverse reactions and toxicity</a:t>
          </a:r>
          <a:endParaRPr lang="en-US"/>
        </a:p>
      </dgm:t>
    </dgm:pt>
    <dgm:pt modelId="{582D50BB-F3BE-4D31-A53B-B0493CC311A7}" type="parTrans" cxnId="{90FBD21E-73E6-4956-8A8F-8222CBB3A781}">
      <dgm:prSet/>
      <dgm:spPr/>
    </dgm:pt>
    <dgm:pt modelId="{38E3BB61-A68A-4CD2-A66D-21FA6EF1D93A}" type="sibTrans" cxnId="{90FBD21E-73E6-4956-8A8F-8222CBB3A781}">
      <dgm:prSet/>
      <dgm:spPr/>
    </dgm:pt>
    <dgm:pt modelId="{6A1E093E-028B-4FD8-82F7-33BD6281EDFB}" type="pres">
      <dgm:prSet presAssocID="{21098559-B935-4817-8866-CF81A4675719}" presName="Name0" presStyleCnt="0">
        <dgm:presLayoutVars>
          <dgm:dir/>
          <dgm:resizeHandles val="exact"/>
        </dgm:presLayoutVars>
      </dgm:prSet>
      <dgm:spPr/>
    </dgm:pt>
    <dgm:pt modelId="{F57811E8-6701-46CE-BA6D-F27136DEEDC4}" type="pres">
      <dgm:prSet presAssocID="{21098559-B935-4817-8866-CF81A4675719}" presName="vNodes" presStyleCnt="0"/>
      <dgm:spPr/>
    </dgm:pt>
    <dgm:pt modelId="{327E7EDA-9AFE-403D-A3D0-1A53CD340935}" type="pres">
      <dgm:prSet presAssocID="{9C81E731-F922-433F-BD86-B90D0E05A160}" presName="node" presStyleLbl="node1" presStyleIdx="0" presStyleCnt="3">
        <dgm:presLayoutVars>
          <dgm:bulletEnabled val="1"/>
        </dgm:presLayoutVars>
      </dgm:prSet>
      <dgm:spPr/>
    </dgm:pt>
    <dgm:pt modelId="{4F3942F1-4F98-4E32-9361-0798547D231C}" type="pres">
      <dgm:prSet presAssocID="{F29F967C-6195-4A6B-BC6A-00C9ECFC379D}" presName="spacerT" presStyleCnt="0"/>
      <dgm:spPr/>
    </dgm:pt>
    <dgm:pt modelId="{591ADD33-5D0F-4927-BB89-70397C3D631E}" type="pres">
      <dgm:prSet presAssocID="{F29F967C-6195-4A6B-BC6A-00C9ECFC379D}" presName="sibTrans" presStyleLbl="sibTrans2D1" presStyleIdx="0" presStyleCnt="2"/>
      <dgm:spPr/>
    </dgm:pt>
    <dgm:pt modelId="{2470C345-A4D8-44DC-A162-13494CCD1D7F}" type="pres">
      <dgm:prSet presAssocID="{F29F967C-6195-4A6B-BC6A-00C9ECFC379D}" presName="spacerB" presStyleCnt="0"/>
      <dgm:spPr/>
    </dgm:pt>
    <dgm:pt modelId="{74FFBB61-A0D8-4E55-9EA8-49EA60843A60}" type="pres">
      <dgm:prSet presAssocID="{3A79D04B-C8B4-43E7-9CDE-CDF9180B0D0D}" presName="node" presStyleLbl="node1" presStyleIdx="1" presStyleCnt="3">
        <dgm:presLayoutVars>
          <dgm:bulletEnabled val="1"/>
        </dgm:presLayoutVars>
      </dgm:prSet>
      <dgm:spPr/>
    </dgm:pt>
    <dgm:pt modelId="{E7FEADFD-DD03-4F3C-AFF6-820D7728BCA7}" type="pres">
      <dgm:prSet presAssocID="{21098559-B935-4817-8866-CF81A4675719}" presName="sibTransLast" presStyleLbl="sibTrans2D1" presStyleIdx="1" presStyleCnt="2"/>
      <dgm:spPr/>
    </dgm:pt>
    <dgm:pt modelId="{AF2E38B3-B8B1-4156-842A-C44D99CCC8E2}" type="pres">
      <dgm:prSet presAssocID="{21098559-B935-4817-8866-CF81A4675719}" presName="connectorText" presStyleLbl="sibTrans2D1" presStyleIdx="1" presStyleCnt="2"/>
      <dgm:spPr/>
    </dgm:pt>
    <dgm:pt modelId="{135CC2A6-D49F-4D61-A299-A5D9CB1E5C26}" type="pres">
      <dgm:prSet presAssocID="{21098559-B935-4817-8866-CF81A4675719}" presName="lastNode" presStyleLbl="node1" presStyleIdx="2" presStyleCnt="3">
        <dgm:presLayoutVars>
          <dgm:bulletEnabled val="1"/>
        </dgm:presLayoutVars>
      </dgm:prSet>
      <dgm:spPr/>
    </dgm:pt>
  </dgm:ptLst>
  <dgm:cxnLst>
    <dgm:cxn modelId="{90FBD21E-73E6-4956-8A8F-8222CBB3A781}" srcId="{21098559-B935-4817-8866-CF81A4675719}" destId="{90F7D540-816E-4DF9-9CC6-F40DFA776ABF}" srcOrd="2" destOrd="0" parTransId="{582D50BB-F3BE-4D31-A53B-B0493CC311A7}" sibTransId="{38E3BB61-A68A-4CD2-A66D-21FA6EF1D93A}"/>
    <dgm:cxn modelId="{F8F44720-112B-4B12-9C32-AAF779AA3673}" type="presOf" srcId="{F29F967C-6195-4A6B-BC6A-00C9ECFC379D}" destId="{591ADD33-5D0F-4927-BB89-70397C3D631E}" srcOrd="0" destOrd="0" presId="urn:microsoft.com/office/officeart/2005/8/layout/equation2"/>
    <dgm:cxn modelId="{0BE37141-2577-4BE8-98C7-C3FB92107C57}" srcId="{21098559-B935-4817-8866-CF81A4675719}" destId="{3A79D04B-C8B4-43E7-9CDE-CDF9180B0D0D}" srcOrd="1" destOrd="0" parTransId="{51E79644-2F16-4BD6-B77B-97D6894378A6}" sibTransId="{A6E6B639-357E-4808-8015-1CD2DB649612}"/>
    <dgm:cxn modelId="{7D375241-95E9-42A9-ABDA-1EED884A63FA}" type="presOf" srcId="{3A79D04B-C8B4-43E7-9CDE-CDF9180B0D0D}" destId="{74FFBB61-A0D8-4E55-9EA8-49EA60843A60}" srcOrd="0" destOrd="0" presId="urn:microsoft.com/office/officeart/2005/8/layout/equation2"/>
    <dgm:cxn modelId="{B1F50151-9507-4F96-815A-36EB17CD11A8}" srcId="{21098559-B935-4817-8866-CF81A4675719}" destId="{9C81E731-F922-433F-BD86-B90D0E05A160}" srcOrd="0" destOrd="0" parTransId="{3DE912C0-89E1-4BFD-9BA0-F8F957FC361B}" sibTransId="{F29F967C-6195-4A6B-BC6A-00C9ECFC379D}"/>
    <dgm:cxn modelId="{7E565753-E2E1-4F61-A691-3A785CF7566A}" type="presOf" srcId="{90F7D540-816E-4DF9-9CC6-F40DFA776ABF}" destId="{135CC2A6-D49F-4D61-A299-A5D9CB1E5C26}" srcOrd="0" destOrd="0" presId="urn:microsoft.com/office/officeart/2005/8/layout/equation2"/>
    <dgm:cxn modelId="{815AB658-6D38-47DC-B669-F3B25C09BAAD}" type="presOf" srcId="{A6E6B639-357E-4808-8015-1CD2DB649612}" destId="{AF2E38B3-B8B1-4156-842A-C44D99CCC8E2}" srcOrd="1" destOrd="0" presId="urn:microsoft.com/office/officeart/2005/8/layout/equation2"/>
    <dgm:cxn modelId="{4D1F4A7A-A453-4C16-8884-B3FE898C246E}" type="presOf" srcId="{A6E6B639-357E-4808-8015-1CD2DB649612}" destId="{E7FEADFD-DD03-4F3C-AFF6-820D7728BCA7}" srcOrd="0" destOrd="0" presId="urn:microsoft.com/office/officeart/2005/8/layout/equation2"/>
    <dgm:cxn modelId="{08E6DE95-0D77-42EA-B725-DB481856C084}" type="presOf" srcId="{21098559-B935-4817-8866-CF81A4675719}" destId="{6A1E093E-028B-4FD8-82F7-33BD6281EDFB}" srcOrd="0" destOrd="0" presId="urn:microsoft.com/office/officeart/2005/8/layout/equation2"/>
    <dgm:cxn modelId="{B00EE7AC-21DB-4860-ACB3-100891B56B7F}" type="presOf" srcId="{9C81E731-F922-433F-BD86-B90D0E05A160}" destId="{327E7EDA-9AFE-403D-A3D0-1A53CD340935}" srcOrd="0" destOrd="0" presId="urn:microsoft.com/office/officeart/2005/8/layout/equation2"/>
    <dgm:cxn modelId="{E3AC68ED-28E3-4D1D-A9D2-E08C10528871}" type="presParOf" srcId="{6A1E093E-028B-4FD8-82F7-33BD6281EDFB}" destId="{F57811E8-6701-46CE-BA6D-F27136DEEDC4}" srcOrd="0" destOrd="0" presId="urn:microsoft.com/office/officeart/2005/8/layout/equation2"/>
    <dgm:cxn modelId="{838DA7D3-BB2A-4EC8-AA4E-8ADE807855C2}" type="presParOf" srcId="{F57811E8-6701-46CE-BA6D-F27136DEEDC4}" destId="{327E7EDA-9AFE-403D-A3D0-1A53CD340935}" srcOrd="0" destOrd="0" presId="urn:microsoft.com/office/officeart/2005/8/layout/equation2"/>
    <dgm:cxn modelId="{5FF24647-51F1-4194-8C4E-0CA0551D7FC4}" type="presParOf" srcId="{F57811E8-6701-46CE-BA6D-F27136DEEDC4}" destId="{4F3942F1-4F98-4E32-9361-0798547D231C}" srcOrd="1" destOrd="0" presId="urn:microsoft.com/office/officeart/2005/8/layout/equation2"/>
    <dgm:cxn modelId="{A6CD3199-760F-4C5B-854A-9885E896F815}" type="presParOf" srcId="{F57811E8-6701-46CE-BA6D-F27136DEEDC4}" destId="{591ADD33-5D0F-4927-BB89-70397C3D631E}" srcOrd="2" destOrd="0" presId="urn:microsoft.com/office/officeart/2005/8/layout/equation2"/>
    <dgm:cxn modelId="{FF81267C-CA29-4A39-A687-DE289A09183F}" type="presParOf" srcId="{F57811E8-6701-46CE-BA6D-F27136DEEDC4}" destId="{2470C345-A4D8-44DC-A162-13494CCD1D7F}" srcOrd="3" destOrd="0" presId="urn:microsoft.com/office/officeart/2005/8/layout/equation2"/>
    <dgm:cxn modelId="{1AA11176-5035-4EB1-85FE-DE2AE84F5421}" type="presParOf" srcId="{F57811E8-6701-46CE-BA6D-F27136DEEDC4}" destId="{74FFBB61-A0D8-4E55-9EA8-49EA60843A60}" srcOrd="4" destOrd="0" presId="urn:microsoft.com/office/officeart/2005/8/layout/equation2"/>
    <dgm:cxn modelId="{014ED788-D3E4-409F-BDFA-B6C0F4B144E2}" type="presParOf" srcId="{6A1E093E-028B-4FD8-82F7-33BD6281EDFB}" destId="{E7FEADFD-DD03-4F3C-AFF6-820D7728BCA7}" srcOrd="1" destOrd="0" presId="urn:microsoft.com/office/officeart/2005/8/layout/equation2"/>
    <dgm:cxn modelId="{BEEAA0FD-370C-4593-9653-8056D4ED705E}" type="presParOf" srcId="{E7FEADFD-DD03-4F3C-AFF6-820D7728BCA7}" destId="{AF2E38B3-B8B1-4156-842A-C44D99CCC8E2}" srcOrd="0" destOrd="0" presId="urn:microsoft.com/office/officeart/2005/8/layout/equation2"/>
    <dgm:cxn modelId="{F8A6154F-AD23-4155-AD63-D8A95A910751}" type="presParOf" srcId="{6A1E093E-028B-4FD8-82F7-33BD6281EDFB}" destId="{135CC2A6-D49F-4D61-A299-A5D9CB1E5C2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F7DC8-C1B8-4E53-B4E6-6C477B993E36}">
      <dsp:nvSpPr>
        <dsp:cNvPr id="0" name=""/>
        <dsp:cNvSpPr/>
      </dsp:nvSpPr>
      <dsp:spPr>
        <a:xfrm>
          <a:off x="1857061" y="0"/>
          <a:ext cx="1880307" cy="10446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50 patients</a:t>
          </a:r>
          <a:endParaRPr lang="en-US" sz="2000" kern="1200"/>
        </a:p>
      </dsp:txBody>
      <dsp:txXfrm>
        <a:off x="1887657" y="30596"/>
        <a:ext cx="1819115" cy="983423"/>
      </dsp:txXfrm>
    </dsp:sp>
    <dsp:sp modelId="{766AED14-5D5D-4B93-BC3A-B887E1E85666}">
      <dsp:nvSpPr>
        <dsp:cNvPr id="0" name=""/>
        <dsp:cNvSpPr/>
      </dsp:nvSpPr>
      <dsp:spPr>
        <a:xfrm rot="5400000">
          <a:off x="2601349" y="1070730"/>
          <a:ext cx="391730" cy="4700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656192" y="1109903"/>
        <a:ext cx="282046" cy="274211"/>
      </dsp:txXfrm>
    </dsp:sp>
    <dsp:sp modelId="{3A31430C-6820-4E1B-BAB7-1083F9D65CDE}">
      <dsp:nvSpPr>
        <dsp:cNvPr id="0" name=""/>
        <dsp:cNvSpPr/>
      </dsp:nvSpPr>
      <dsp:spPr>
        <a:xfrm>
          <a:off x="1857061" y="1566922"/>
          <a:ext cx="1880307" cy="10446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22 with somatic alterations</a:t>
          </a:r>
          <a:endParaRPr lang="en-US" sz="2000" kern="1200"/>
        </a:p>
      </dsp:txBody>
      <dsp:txXfrm>
        <a:off x="1887657" y="1597518"/>
        <a:ext cx="1819115" cy="983423"/>
      </dsp:txXfrm>
    </dsp:sp>
    <dsp:sp modelId="{C449D55A-D78E-41F3-87B5-AA80E6F9BCBD}">
      <dsp:nvSpPr>
        <dsp:cNvPr id="0" name=""/>
        <dsp:cNvSpPr/>
      </dsp:nvSpPr>
      <dsp:spPr>
        <a:xfrm rot="5400000">
          <a:off x="2601349" y="2637652"/>
          <a:ext cx="391730" cy="4700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656192" y="2676825"/>
        <a:ext cx="282046" cy="274211"/>
      </dsp:txXfrm>
    </dsp:sp>
    <dsp:sp modelId="{EE0F2DAD-EDC3-4B59-9CA8-29A1229B6D10}">
      <dsp:nvSpPr>
        <dsp:cNvPr id="0" name=""/>
        <dsp:cNvSpPr/>
      </dsp:nvSpPr>
      <dsp:spPr>
        <a:xfrm>
          <a:off x="1857061" y="3133845"/>
          <a:ext cx="1880307" cy="10446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8 with PIK3CA alteration</a:t>
          </a:r>
          <a:endParaRPr lang="en-US" sz="2000" kern="1200"/>
        </a:p>
      </dsp:txBody>
      <dsp:txXfrm>
        <a:off x="1887657" y="3164441"/>
        <a:ext cx="1819115" cy="983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E7EDA-9AFE-403D-A3D0-1A53CD340935}">
      <dsp:nvSpPr>
        <dsp:cNvPr id="0" name=""/>
        <dsp:cNvSpPr/>
      </dsp:nvSpPr>
      <dsp:spPr>
        <a:xfrm>
          <a:off x="2345147" y="3512"/>
          <a:ext cx="1693161" cy="169316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Malnutrition and general poor physical health in gastric cancer patients</a:t>
          </a:r>
          <a:endParaRPr lang="en-US" sz="1400" kern="1200"/>
        </a:p>
      </dsp:txBody>
      <dsp:txXfrm>
        <a:off x="2593105" y="251470"/>
        <a:ext cx="1197245" cy="1197245"/>
      </dsp:txXfrm>
    </dsp:sp>
    <dsp:sp modelId="{591ADD33-5D0F-4927-BB89-70397C3D631E}">
      <dsp:nvSpPr>
        <dsp:cNvPr id="0" name=""/>
        <dsp:cNvSpPr/>
      </dsp:nvSpPr>
      <dsp:spPr>
        <a:xfrm>
          <a:off x="2700710" y="1834158"/>
          <a:ext cx="982033" cy="982033"/>
        </a:xfrm>
        <a:prstGeom prst="mathPlus">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830878" y="2209687"/>
        <a:ext cx="721697" cy="230975"/>
      </dsp:txXfrm>
    </dsp:sp>
    <dsp:sp modelId="{74FFBB61-A0D8-4E55-9EA8-49EA60843A60}">
      <dsp:nvSpPr>
        <dsp:cNvPr id="0" name=""/>
        <dsp:cNvSpPr/>
      </dsp:nvSpPr>
      <dsp:spPr>
        <a:xfrm>
          <a:off x="2345147" y="2953676"/>
          <a:ext cx="1693161" cy="169316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Rapid progression of gastric cancer and short survival period</a:t>
          </a:r>
          <a:endParaRPr lang="en-US" sz="1400" kern="1200"/>
        </a:p>
      </dsp:txBody>
      <dsp:txXfrm>
        <a:off x="2593105" y="3201634"/>
        <a:ext cx="1197245" cy="1197245"/>
      </dsp:txXfrm>
    </dsp:sp>
    <dsp:sp modelId="{E7FEADFD-DD03-4F3C-AFF6-820D7728BCA7}">
      <dsp:nvSpPr>
        <dsp:cNvPr id="0" name=""/>
        <dsp:cNvSpPr/>
      </dsp:nvSpPr>
      <dsp:spPr>
        <a:xfrm>
          <a:off x="4292282" y="2010246"/>
          <a:ext cx="538425" cy="62985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92282" y="2136217"/>
        <a:ext cx="376898" cy="377914"/>
      </dsp:txXfrm>
    </dsp:sp>
    <dsp:sp modelId="{135CC2A6-D49F-4D61-A299-A5D9CB1E5C26}">
      <dsp:nvSpPr>
        <dsp:cNvPr id="0" name=""/>
        <dsp:cNvSpPr/>
      </dsp:nvSpPr>
      <dsp:spPr>
        <a:xfrm>
          <a:off x="5054205" y="632013"/>
          <a:ext cx="3386322" cy="338632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Calibri Light" panose="020F0302020204030204"/>
            </a:rPr>
            <a:t>Need for quick diagnosis and treatment that is effective while minimizing adverse reactions and toxicity</a:t>
          </a:r>
          <a:endParaRPr lang="en-US" sz="2300" kern="1200"/>
        </a:p>
      </dsp:txBody>
      <dsp:txXfrm>
        <a:off x="5550120" y="1127928"/>
        <a:ext cx="2394492" cy="23944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D530B-D969-472E-A83E-0271C186BB08}" type="datetimeFigureOut">
              <a:rPr lang="en-GB" smtClean="0"/>
              <a:t>22/04/2022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61775-DE08-4EA6-8742-6FF44DE0757D}" type="slidenum">
              <a:rPr lang="en-GB" smtClean="0"/>
              <a:t>‹#›</a:t>
            </a:fld>
            <a:endParaRPr lang="en-GB"/>
          </a:p>
        </p:txBody>
      </p:sp>
    </p:spTree>
    <p:extLst>
      <p:ext uri="{BB962C8B-B14F-4D97-AF65-F5344CB8AC3E}">
        <p14:creationId xmlns:p14="http://schemas.microsoft.com/office/powerpoint/2010/main" val="299752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Stomach cancer, or gastric cancer, is the second most common cause of cancer-related death in the world, with the highest incidence rates in Japan, China, South America, and Eastern Europe.</a:t>
            </a:r>
          </a:p>
          <a:p>
            <a:endParaRPr lang="en-US">
              <a:cs typeface="Calibri"/>
            </a:endParaRPr>
          </a:p>
          <a:p>
            <a:r>
              <a:rPr lang="en-US">
                <a:cs typeface="Calibri"/>
              </a:rPr>
              <a:t>This here is an age standardized chart of stomach cancer incidence, which means that it accommodates for the drastically different life expectancies of different countries.</a:t>
            </a:r>
          </a:p>
          <a:p>
            <a:endParaRPr lang="en-US">
              <a:cs typeface="Calibri"/>
            </a:endParaRPr>
          </a:p>
          <a:p>
            <a:r>
              <a:rPr lang="en-US">
                <a:cs typeface="Calibri"/>
              </a:rPr>
              <a:t>Stomach cancer also has very low survival rates upon diagnosis: in the US, the average survival rate for stomach cancer is only 10%.</a:t>
            </a:r>
          </a:p>
        </p:txBody>
      </p:sp>
      <p:sp>
        <p:nvSpPr>
          <p:cNvPr id="4" name="Slide Number Placeholder 3"/>
          <p:cNvSpPr>
            <a:spLocks noGrp="1"/>
          </p:cNvSpPr>
          <p:nvPr>
            <p:ph type="sldNum" sz="quarter" idx="5"/>
          </p:nvPr>
        </p:nvSpPr>
        <p:spPr/>
        <p:txBody>
          <a:bodyPr/>
          <a:lstStyle/>
          <a:p>
            <a:fld id="{73461775-DE08-4EA6-8742-6FF44DE0757D}" type="slidenum">
              <a:rPr lang="en-GB" smtClean="0"/>
              <a:t>2</a:t>
            </a:fld>
            <a:endParaRPr lang="en-GB"/>
          </a:p>
        </p:txBody>
      </p:sp>
    </p:spTree>
    <p:extLst>
      <p:ext uri="{BB962C8B-B14F-4D97-AF65-F5344CB8AC3E}">
        <p14:creationId xmlns:p14="http://schemas.microsoft.com/office/powerpoint/2010/main" val="1693984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we’ve seen that these models can accurately identify dogs and cats, and a lots of other images. How does that help us with detecting cancers?</a:t>
            </a:r>
          </a:p>
          <a:p>
            <a:endParaRPr lang="en-GB"/>
          </a:p>
          <a:p>
            <a:r>
              <a:rPr lang="en-GB"/>
              <a:t>Well it turns out that the information these models learn in the process of identifying these everyday things can be applied to different domains.</a:t>
            </a:r>
          </a:p>
          <a:p>
            <a:endParaRPr lang="en-GB"/>
          </a:p>
          <a:p>
            <a:r>
              <a:rPr lang="en-GB"/>
              <a:t>Without going into too much detail, these computer vision models work on layers of blocks of processing and by changing just a few of the last few layers we can retarget the labels to be whatever we to identify. </a:t>
            </a:r>
          </a:p>
          <a:p>
            <a:endParaRPr lang="en-GB"/>
          </a:p>
          <a:p>
            <a:r>
              <a:rPr lang="en-GB"/>
              <a:t>So the top model was trained to identify images into 1 class out of 1000 possibilities and the modern versions of this have a top 5 accuracy of less than 3%, meaning they are better than humans. Some of these classes get quite specific (Tabby vs Siamese cats etc).</a:t>
            </a:r>
          </a:p>
          <a:p>
            <a:endParaRPr lang="en-GB"/>
          </a:p>
          <a:p>
            <a:r>
              <a:rPr lang="en-GB"/>
              <a:t>Using these already trained models then, we can freeze the processing of the initial layers and retrain just the last few to achieve our goals</a:t>
            </a:r>
          </a:p>
          <a:p>
            <a:endParaRPr lang="en-GB"/>
          </a:p>
          <a:p>
            <a:r>
              <a:rPr lang="en-GB"/>
              <a:t>Is there any questions on that before I move on?</a:t>
            </a:r>
          </a:p>
        </p:txBody>
      </p:sp>
      <p:sp>
        <p:nvSpPr>
          <p:cNvPr id="4" name="Slide Number Placeholder 3"/>
          <p:cNvSpPr>
            <a:spLocks noGrp="1"/>
          </p:cNvSpPr>
          <p:nvPr>
            <p:ph type="sldNum" sz="quarter" idx="5"/>
          </p:nvPr>
        </p:nvSpPr>
        <p:spPr/>
        <p:txBody>
          <a:bodyPr/>
          <a:lstStyle/>
          <a:p>
            <a:fld id="{73461775-DE08-4EA6-8742-6FF44DE0757D}" type="slidenum">
              <a:rPr lang="en-GB" smtClean="0"/>
              <a:t>22</a:t>
            </a:fld>
            <a:endParaRPr lang="en-GB"/>
          </a:p>
        </p:txBody>
      </p:sp>
    </p:spTree>
    <p:extLst>
      <p:ext uri="{BB962C8B-B14F-4D97-AF65-F5344CB8AC3E}">
        <p14:creationId xmlns:p14="http://schemas.microsoft.com/office/powerpoint/2010/main" val="409216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that was our goal, train a deep learning model to distinguish normal histopathology images from abnormal ones.</a:t>
            </a:r>
          </a:p>
          <a:p>
            <a:endParaRPr lang="en-GB"/>
          </a:p>
          <a:p>
            <a:r>
              <a:rPr lang="en-GB"/>
              <a:t>Immediate issue was a lack of any good data. These computer vision models typically need 100,000s of images for training.</a:t>
            </a:r>
          </a:p>
          <a:p>
            <a:endParaRPr lang="en-GB"/>
          </a:p>
          <a:p>
            <a:r>
              <a:rPr lang="en-GB"/>
              <a:t>Only very recently has any datasets been available. </a:t>
            </a:r>
          </a:p>
          <a:p>
            <a:endParaRPr lang="en-GB"/>
          </a:p>
          <a:p>
            <a:r>
              <a:rPr lang="en-GB"/>
              <a:t>This paper here was actually released as a pre-print last year and that’s where I had come across it, but its not been published properly just last month.</a:t>
            </a:r>
          </a:p>
          <a:p>
            <a:r>
              <a:rPr lang="en-GB"/>
              <a:t>And as we can see the authors state that this is the first publicly available gastric cancer dataset that they known of. This is technically not true, but true to a large extent as we will see later.</a:t>
            </a:r>
          </a:p>
        </p:txBody>
      </p:sp>
      <p:sp>
        <p:nvSpPr>
          <p:cNvPr id="4" name="Slide Number Placeholder 3"/>
          <p:cNvSpPr>
            <a:spLocks noGrp="1"/>
          </p:cNvSpPr>
          <p:nvPr>
            <p:ph type="sldNum" sz="quarter" idx="5"/>
          </p:nvPr>
        </p:nvSpPr>
        <p:spPr/>
        <p:txBody>
          <a:bodyPr/>
          <a:lstStyle/>
          <a:p>
            <a:fld id="{73461775-DE08-4EA6-8742-6FF44DE0757D}" type="slidenum">
              <a:rPr lang="en-GB" smtClean="0"/>
              <a:t>23</a:t>
            </a:fld>
            <a:endParaRPr lang="en-GB"/>
          </a:p>
        </p:txBody>
      </p:sp>
    </p:spTree>
    <p:extLst>
      <p:ext uri="{BB962C8B-B14F-4D97-AF65-F5344CB8AC3E}">
        <p14:creationId xmlns:p14="http://schemas.microsoft.com/office/powerpoint/2010/main" val="398451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that was our goal, train a deep learning model to distinguish normal histopathology images from abnormal ones.</a:t>
            </a:r>
          </a:p>
          <a:p>
            <a:endParaRPr lang="en-GB"/>
          </a:p>
          <a:p>
            <a:r>
              <a:rPr lang="en-GB"/>
              <a:t>Immediate issue was a lack of any good data. These computer vision models typically need 100,000s of images for training.</a:t>
            </a:r>
          </a:p>
          <a:p>
            <a:endParaRPr lang="en-GB"/>
          </a:p>
          <a:p>
            <a:r>
              <a:rPr lang="en-GB"/>
              <a:t>Only very recently has any datasets been available. </a:t>
            </a:r>
          </a:p>
          <a:p>
            <a:endParaRPr lang="en-GB"/>
          </a:p>
          <a:p>
            <a:r>
              <a:rPr lang="en-GB"/>
              <a:t>This paper here was actually released as a pre-print last year and that’s where I had come across it, but its not been published properly just last month.</a:t>
            </a:r>
          </a:p>
          <a:p>
            <a:r>
              <a:rPr lang="en-GB"/>
              <a:t>And as we can see the authors state that this is the first publicly available gastric cancer dataset that they known of. This is technically not true, but true to a large extent as we will see later.</a:t>
            </a:r>
          </a:p>
        </p:txBody>
      </p:sp>
      <p:sp>
        <p:nvSpPr>
          <p:cNvPr id="4" name="Slide Number Placeholder 3"/>
          <p:cNvSpPr>
            <a:spLocks noGrp="1"/>
          </p:cNvSpPr>
          <p:nvPr>
            <p:ph type="sldNum" sz="quarter" idx="5"/>
          </p:nvPr>
        </p:nvSpPr>
        <p:spPr/>
        <p:txBody>
          <a:bodyPr/>
          <a:lstStyle/>
          <a:p>
            <a:fld id="{73461775-DE08-4EA6-8742-6FF44DE0757D}" type="slidenum">
              <a:rPr lang="en-GB" smtClean="0"/>
              <a:t>24</a:t>
            </a:fld>
            <a:endParaRPr lang="en-GB"/>
          </a:p>
        </p:txBody>
      </p:sp>
    </p:spTree>
    <p:extLst>
      <p:ext uri="{BB962C8B-B14F-4D97-AF65-F5344CB8AC3E}">
        <p14:creationId xmlns:p14="http://schemas.microsoft.com/office/powerpoint/2010/main" val="220935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seeing as this is the only (and therefore best dataset), we set out to partially replicate the results from this paper.</a:t>
            </a:r>
          </a:p>
        </p:txBody>
      </p:sp>
      <p:sp>
        <p:nvSpPr>
          <p:cNvPr id="4" name="Slide Number Placeholder 3"/>
          <p:cNvSpPr>
            <a:spLocks noGrp="1"/>
          </p:cNvSpPr>
          <p:nvPr>
            <p:ph type="sldNum" sz="quarter" idx="5"/>
          </p:nvPr>
        </p:nvSpPr>
        <p:spPr/>
        <p:txBody>
          <a:bodyPr/>
          <a:lstStyle/>
          <a:p>
            <a:fld id="{73461775-DE08-4EA6-8742-6FF44DE0757D}" type="slidenum">
              <a:rPr lang="en-GB" smtClean="0"/>
              <a:t>25</a:t>
            </a:fld>
            <a:endParaRPr lang="en-GB"/>
          </a:p>
        </p:txBody>
      </p:sp>
    </p:spTree>
    <p:extLst>
      <p:ext uri="{BB962C8B-B14F-4D97-AF65-F5344CB8AC3E}">
        <p14:creationId xmlns:p14="http://schemas.microsoft.com/office/powerpoint/2010/main" val="45223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few more bumps in the road first however….</a:t>
            </a:r>
          </a:p>
          <a:p>
            <a:endParaRPr lang="en-GB"/>
          </a:p>
          <a:p>
            <a:r>
              <a:rPr lang="en-GB" err="1"/>
              <a:t>PyTorch</a:t>
            </a:r>
            <a:r>
              <a:rPr lang="en-GB"/>
              <a:t> -&gt; open source software developed by FB originally</a:t>
            </a:r>
          </a:p>
        </p:txBody>
      </p:sp>
      <p:sp>
        <p:nvSpPr>
          <p:cNvPr id="4" name="Slide Number Placeholder 3"/>
          <p:cNvSpPr>
            <a:spLocks noGrp="1"/>
          </p:cNvSpPr>
          <p:nvPr>
            <p:ph type="sldNum" sz="quarter" idx="5"/>
          </p:nvPr>
        </p:nvSpPr>
        <p:spPr/>
        <p:txBody>
          <a:bodyPr/>
          <a:lstStyle/>
          <a:p>
            <a:fld id="{73461775-DE08-4EA6-8742-6FF44DE0757D}" type="slidenum">
              <a:rPr lang="en-GB" smtClean="0"/>
              <a:t>26</a:t>
            </a:fld>
            <a:endParaRPr lang="en-GB"/>
          </a:p>
        </p:txBody>
      </p:sp>
    </p:spTree>
    <p:extLst>
      <p:ext uri="{BB962C8B-B14F-4D97-AF65-F5344CB8AC3E}">
        <p14:creationId xmlns:p14="http://schemas.microsoft.com/office/powerpoint/2010/main" val="1647896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Describe the process….</a:t>
            </a:r>
          </a:p>
          <a:p>
            <a:endParaRPr lang="en-GB"/>
          </a:p>
          <a:p>
            <a:endParaRPr lang="en-GB"/>
          </a:p>
          <a:p>
            <a:endParaRPr lang="en-GB"/>
          </a:p>
          <a:p>
            <a:r>
              <a:rPr lang="en-GB"/>
              <a:t>A 40/60 balance in dataset</a:t>
            </a:r>
          </a:p>
        </p:txBody>
      </p:sp>
      <p:sp>
        <p:nvSpPr>
          <p:cNvPr id="4" name="Slide Number Placeholder 3"/>
          <p:cNvSpPr>
            <a:spLocks noGrp="1"/>
          </p:cNvSpPr>
          <p:nvPr>
            <p:ph type="sldNum" sz="quarter" idx="5"/>
          </p:nvPr>
        </p:nvSpPr>
        <p:spPr/>
        <p:txBody>
          <a:bodyPr/>
          <a:lstStyle/>
          <a:p>
            <a:fld id="{73461775-DE08-4EA6-8742-6FF44DE0757D}" type="slidenum">
              <a:rPr lang="en-GB" smtClean="0"/>
              <a:t>27</a:t>
            </a:fld>
            <a:endParaRPr lang="en-GB"/>
          </a:p>
        </p:txBody>
      </p:sp>
    </p:spTree>
    <p:extLst>
      <p:ext uri="{BB962C8B-B14F-4D97-AF65-F5344CB8AC3E}">
        <p14:creationId xmlns:p14="http://schemas.microsoft.com/office/powerpoint/2010/main" val="351263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Slightly different pipeline for abnormal vs normal images.</a:t>
            </a:r>
          </a:p>
          <a:p>
            <a:endParaRPr lang="en-GB"/>
          </a:p>
          <a:p>
            <a:r>
              <a:rPr lang="en-GB"/>
              <a:t>Key bit here is that the GT images were provided by a Histopathology review team</a:t>
            </a:r>
          </a:p>
        </p:txBody>
      </p:sp>
      <p:sp>
        <p:nvSpPr>
          <p:cNvPr id="4" name="Slide Number Placeholder 3"/>
          <p:cNvSpPr>
            <a:spLocks noGrp="1"/>
          </p:cNvSpPr>
          <p:nvPr>
            <p:ph type="sldNum" sz="quarter" idx="5"/>
          </p:nvPr>
        </p:nvSpPr>
        <p:spPr/>
        <p:txBody>
          <a:bodyPr/>
          <a:lstStyle/>
          <a:p>
            <a:fld id="{73461775-DE08-4EA6-8742-6FF44DE0757D}" type="slidenum">
              <a:rPr lang="en-GB" smtClean="0"/>
              <a:t>28</a:t>
            </a:fld>
            <a:endParaRPr lang="en-GB"/>
          </a:p>
        </p:txBody>
      </p:sp>
    </p:spTree>
    <p:extLst>
      <p:ext uri="{BB962C8B-B14F-4D97-AF65-F5344CB8AC3E}">
        <p14:creationId xmlns:p14="http://schemas.microsoft.com/office/powerpoint/2010/main" val="4133408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coding up the models in python (using Google </a:t>
            </a:r>
            <a:r>
              <a:rPr lang="en-GB" err="1"/>
              <a:t>Colab</a:t>
            </a:r>
            <a:r>
              <a:rPr lang="en-GB"/>
              <a:t>), we get these results.</a:t>
            </a:r>
          </a:p>
          <a:p>
            <a:endParaRPr lang="en-GB"/>
          </a:p>
          <a:p>
            <a:r>
              <a:rPr lang="en-GB"/>
              <a:t>The orange and green lines show training and validation loss.</a:t>
            </a:r>
          </a:p>
          <a:p>
            <a:endParaRPr lang="en-GB"/>
          </a:p>
          <a:p>
            <a:r>
              <a:rPr lang="en-GB"/>
              <a:t>Training loss essentially is a measure of how well the model is performing during its training phase.</a:t>
            </a:r>
          </a:p>
          <a:p>
            <a:r>
              <a:rPr lang="en-GB"/>
              <a:t>Validation loss is how well the model performs on a set of data it hasn’t trained on yet, and indicates how well it might due on a brand new dataset of images.</a:t>
            </a:r>
          </a:p>
          <a:p>
            <a:endParaRPr lang="en-GB"/>
          </a:p>
          <a:p>
            <a:r>
              <a:rPr lang="en-GB"/>
              <a:t>Blue is accuracy and uses the right axis, and as we can see the models get around 85%-90% accuracy.</a:t>
            </a:r>
          </a:p>
          <a:p>
            <a:endParaRPr lang="en-GB"/>
          </a:p>
          <a:p>
            <a:r>
              <a:rPr lang="en-GB"/>
              <a:t>I trained 2 models, VGG16 and ResNet50, both of which are from around 2015/2016, which is quite dated in deep learning to be honest.</a:t>
            </a:r>
          </a:p>
        </p:txBody>
      </p:sp>
      <p:sp>
        <p:nvSpPr>
          <p:cNvPr id="4" name="Slide Number Placeholder 3"/>
          <p:cNvSpPr>
            <a:spLocks noGrp="1"/>
          </p:cNvSpPr>
          <p:nvPr>
            <p:ph type="sldNum" sz="quarter" idx="5"/>
          </p:nvPr>
        </p:nvSpPr>
        <p:spPr/>
        <p:txBody>
          <a:bodyPr/>
          <a:lstStyle/>
          <a:p>
            <a:fld id="{73461775-DE08-4EA6-8742-6FF44DE0757D}" type="slidenum">
              <a:rPr lang="en-GB" smtClean="0"/>
              <a:t>29</a:t>
            </a:fld>
            <a:endParaRPr lang="en-GB"/>
          </a:p>
        </p:txBody>
      </p:sp>
    </p:spTree>
    <p:extLst>
      <p:ext uri="{BB962C8B-B14F-4D97-AF65-F5344CB8AC3E}">
        <p14:creationId xmlns:p14="http://schemas.microsoft.com/office/powerpoint/2010/main" val="131273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results under the blue heading are the original ones from the paper, and the ones at the end are the results from the 2 models I coded and trained.</a:t>
            </a:r>
          </a:p>
          <a:p>
            <a:endParaRPr lang="en-GB"/>
          </a:p>
          <a:p>
            <a:r>
              <a:rPr lang="en-GB"/>
              <a:t>As we can see the performance is broadly in line with what they achieved and is quite high in general.</a:t>
            </a:r>
          </a:p>
          <a:p>
            <a:endParaRPr lang="en-GB"/>
          </a:p>
          <a:p>
            <a:r>
              <a:rPr lang="en-GB"/>
              <a:t>A </a:t>
            </a:r>
            <a:r>
              <a:rPr lang="en-GB" err="1"/>
              <a:t>histo-pathogist</a:t>
            </a:r>
            <a:r>
              <a:rPr lang="en-GB"/>
              <a:t> might have a 98% accuracy rate</a:t>
            </a:r>
          </a:p>
          <a:p>
            <a:endParaRPr lang="en-GB"/>
          </a:p>
          <a:p>
            <a:endParaRPr lang="en-GB"/>
          </a:p>
          <a:p>
            <a:r>
              <a:rPr lang="en-GB"/>
              <a:t>So brilliant open and shut case, these models work, thanks for the being here etc….</a:t>
            </a:r>
          </a:p>
        </p:txBody>
      </p:sp>
      <p:sp>
        <p:nvSpPr>
          <p:cNvPr id="4" name="Slide Number Placeholder 3"/>
          <p:cNvSpPr>
            <a:spLocks noGrp="1"/>
          </p:cNvSpPr>
          <p:nvPr>
            <p:ph type="sldNum" sz="quarter" idx="5"/>
          </p:nvPr>
        </p:nvSpPr>
        <p:spPr/>
        <p:txBody>
          <a:bodyPr/>
          <a:lstStyle/>
          <a:p>
            <a:fld id="{73461775-DE08-4EA6-8742-6FF44DE0757D}" type="slidenum">
              <a:rPr lang="en-GB" smtClean="0"/>
              <a:t>30</a:t>
            </a:fld>
            <a:endParaRPr lang="en-GB"/>
          </a:p>
        </p:txBody>
      </p:sp>
    </p:spTree>
    <p:extLst>
      <p:ext uri="{BB962C8B-B14F-4D97-AF65-F5344CB8AC3E}">
        <p14:creationId xmlns:p14="http://schemas.microsoft.com/office/powerpoint/2010/main" val="396597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results under the blue heading are the original ones from the paper, and the ones at the end are the results from the 2 models I coded and trained.</a:t>
            </a:r>
          </a:p>
          <a:p>
            <a:endParaRPr lang="en-GB"/>
          </a:p>
          <a:p>
            <a:r>
              <a:rPr lang="en-GB"/>
              <a:t>As we can see the performance is broadly in line with what they achieved and is quite high in general.</a:t>
            </a:r>
          </a:p>
          <a:p>
            <a:endParaRPr lang="en-GB"/>
          </a:p>
          <a:p>
            <a:r>
              <a:rPr lang="en-GB"/>
              <a:t>A </a:t>
            </a:r>
            <a:r>
              <a:rPr lang="en-GB" err="1"/>
              <a:t>histo-pathogist</a:t>
            </a:r>
            <a:r>
              <a:rPr lang="en-GB"/>
              <a:t> might have a 98% accuracy rate</a:t>
            </a:r>
          </a:p>
          <a:p>
            <a:endParaRPr lang="en-GB"/>
          </a:p>
          <a:p>
            <a:endParaRPr lang="en-GB"/>
          </a:p>
          <a:p>
            <a:r>
              <a:rPr lang="en-GB"/>
              <a:t>So brilliant open and shut case, these models work, thanks for the being here etc….</a:t>
            </a:r>
          </a:p>
        </p:txBody>
      </p:sp>
      <p:sp>
        <p:nvSpPr>
          <p:cNvPr id="4" name="Slide Number Placeholder 3"/>
          <p:cNvSpPr>
            <a:spLocks noGrp="1"/>
          </p:cNvSpPr>
          <p:nvPr>
            <p:ph type="sldNum" sz="quarter" idx="5"/>
          </p:nvPr>
        </p:nvSpPr>
        <p:spPr/>
        <p:txBody>
          <a:bodyPr/>
          <a:lstStyle/>
          <a:p>
            <a:fld id="{73461775-DE08-4EA6-8742-6FF44DE0757D}" type="slidenum">
              <a:rPr lang="en-GB" smtClean="0"/>
              <a:t>31</a:t>
            </a:fld>
            <a:endParaRPr lang="en-GB"/>
          </a:p>
        </p:txBody>
      </p:sp>
    </p:spTree>
    <p:extLst>
      <p:ext uri="{BB962C8B-B14F-4D97-AF65-F5344CB8AC3E}">
        <p14:creationId xmlns:p14="http://schemas.microsoft.com/office/powerpoint/2010/main" val="57092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Stomach cancer is complicated due to the complexities of its origins.</a:t>
            </a:r>
          </a:p>
          <a:p>
            <a:endParaRPr lang="en-US">
              <a:cs typeface="Calibri"/>
            </a:endParaRPr>
          </a:p>
          <a:p>
            <a:r>
              <a:rPr lang="en-US">
                <a:cs typeface="Calibri"/>
              </a:rPr>
              <a:t>In general, it is categorized into adenocarcinoma, non-Hodgkin's lymphoma, or leiomyosarcoma, dependent on the tissue it originated from. Adenocarcinoma, which originates from the epithelial tissue that lines the interior of organs, is very much the majority, and then beyond that adenocarcinomas are further categorized into either intestinal or diffuse. </a:t>
            </a:r>
          </a:p>
          <a:p>
            <a:endParaRPr lang="en-US">
              <a:cs typeface="Calibri"/>
            </a:endParaRPr>
          </a:p>
          <a:p>
            <a:r>
              <a:rPr lang="en-US">
                <a:cs typeface="Calibri"/>
              </a:rPr>
              <a:t>Intestinal adenocarcinomas  - More commonly linked to environmental factors, form a discrete mass, or tumor</a:t>
            </a:r>
            <a:endParaRPr lang="en-US">
              <a:ea typeface="Calibri"/>
              <a:cs typeface="Calibri"/>
            </a:endParaRPr>
          </a:p>
          <a:p>
            <a:endParaRPr lang="en-US">
              <a:cs typeface="Calibri"/>
            </a:endParaRPr>
          </a:p>
          <a:p>
            <a:r>
              <a:rPr lang="en-US">
                <a:cs typeface="Calibri"/>
              </a:rPr>
              <a:t>Diffuse, or undifferentiated – Tend to be more metastatic, advance more quickly, will not form a discrete tumor but rather infiltrate directly into the wall of the stomach</a:t>
            </a:r>
          </a:p>
          <a:p>
            <a:endParaRPr lang="en-US">
              <a:cs typeface="Calibri"/>
            </a:endParaRPr>
          </a:p>
        </p:txBody>
      </p:sp>
      <p:sp>
        <p:nvSpPr>
          <p:cNvPr id="4" name="Slide Number Placeholder 3"/>
          <p:cNvSpPr>
            <a:spLocks noGrp="1"/>
          </p:cNvSpPr>
          <p:nvPr>
            <p:ph type="sldNum" sz="quarter" idx="5"/>
          </p:nvPr>
        </p:nvSpPr>
        <p:spPr/>
        <p:txBody>
          <a:bodyPr/>
          <a:lstStyle/>
          <a:p>
            <a:fld id="{73461775-DE08-4EA6-8742-6FF44DE0757D}" type="slidenum">
              <a:rPr lang="en-GB" smtClean="0"/>
              <a:t>3</a:t>
            </a:fld>
            <a:endParaRPr lang="en-GB"/>
          </a:p>
        </p:txBody>
      </p:sp>
    </p:spTree>
    <p:extLst>
      <p:ext uri="{BB962C8B-B14F-4D97-AF65-F5344CB8AC3E}">
        <p14:creationId xmlns:p14="http://schemas.microsoft.com/office/powerpoint/2010/main" val="1187700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while the GasHisSDB might be the 1</a:t>
            </a:r>
            <a:r>
              <a:rPr lang="en-GB" baseline="30000"/>
              <a:t>st</a:t>
            </a:r>
            <a:r>
              <a:rPr lang="en-GB"/>
              <a:t> publicly available dataset that has been curated for a deep learning classifier explicitly, its not the only dataset our there that’s publicly available.</a:t>
            </a:r>
          </a:p>
        </p:txBody>
      </p:sp>
      <p:sp>
        <p:nvSpPr>
          <p:cNvPr id="4" name="Slide Number Placeholder 3"/>
          <p:cNvSpPr>
            <a:spLocks noGrp="1"/>
          </p:cNvSpPr>
          <p:nvPr>
            <p:ph type="sldNum" sz="quarter" idx="5"/>
          </p:nvPr>
        </p:nvSpPr>
        <p:spPr/>
        <p:txBody>
          <a:bodyPr/>
          <a:lstStyle/>
          <a:p>
            <a:fld id="{73461775-DE08-4EA6-8742-6FF44DE0757D}" type="slidenum">
              <a:rPr lang="en-GB" smtClean="0"/>
              <a:t>32</a:t>
            </a:fld>
            <a:endParaRPr lang="en-GB"/>
          </a:p>
        </p:txBody>
      </p:sp>
    </p:spTree>
    <p:extLst>
      <p:ext uri="{BB962C8B-B14F-4D97-AF65-F5344CB8AC3E}">
        <p14:creationId xmlns:p14="http://schemas.microsoft.com/office/powerpoint/2010/main" val="1171676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to even use these images, we have to follow some of the pre-processing steps that the GasHisSDB paper employed.</a:t>
            </a:r>
          </a:p>
          <a:p>
            <a:endParaRPr lang="en-GB"/>
          </a:p>
          <a:p>
            <a:r>
              <a:rPr lang="en-GB"/>
              <a:t>Only abnormal images</a:t>
            </a:r>
          </a:p>
          <a:p>
            <a:r>
              <a:rPr lang="en-GB"/>
              <a:t>No GT or pathologist handy.</a:t>
            </a:r>
          </a:p>
          <a:p>
            <a:r>
              <a:rPr lang="en-GB"/>
              <a:t>Need to detect tissue somehow (a lot of white space).</a:t>
            </a:r>
          </a:p>
          <a:p>
            <a:endParaRPr lang="en-GB"/>
          </a:p>
        </p:txBody>
      </p:sp>
      <p:sp>
        <p:nvSpPr>
          <p:cNvPr id="4" name="Slide Number Placeholder 3"/>
          <p:cNvSpPr>
            <a:spLocks noGrp="1"/>
          </p:cNvSpPr>
          <p:nvPr>
            <p:ph type="sldNum" sz="quarter" idx="5"/>
          </p:nvPr>
        </p:nvSpPr>
        <p:spPr/>
        <p:txBody>
          <a:bodyPr/>
          <a:lstStyle/>
          <a:p>
            <a:fld id="{73461775-DE08-4EA6-8742-6FF44DE0757D}" type="slidenum">
              <a:rPr lang="en-GB" smtClean="0"/>
              <a:t>34</a:t>
            </a:fld>
            <a:endParaRPr lang="en-GB"/>
          </a:p>
        </p:txBody>
      </p:sp>
    </p:spTree>
    <p:extLst>
      <p:ext uri="{BB962C8B-B14F-4D97-AF65-F5344CB8AC3E}">
        <p14:creationId xmlns:p14="http://schemas.microsoft.com/office/powerpoint/2010/main" val="1841484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how did we do? Terribly, in fact worse than if we flipped a coin bad.</a:t>
            </a:r>
          </a:p>
          <a:p>
            <a:r>
              <a:rPr lang="en-GB"/>
              <a:t>That actually means that if we took the results our model gave us and actually said the exact opposite, we would have 58% accuracy</a:t>
            </a:r>
          </a:p>
          <a:p>
            <a:endParaRPr lang="en-GB"/>
          </a:p>
        </p:txBody>
      </p:sp>
      <p:sp>
        <p:nvSpPr>
          <p:cNvPr id="4" name="Slide Number Placeholder 3"/>
          <p:cNvSpPr>
            <a:spLocks noGrp="1"/>
          </p:cNvSpPr>
          <p:nvPr>
            <p:ph type="sldNum" sz="quarter" idx="5"/>
          </p:nvPr>
        </p:nvSpPr>
        <p:spPr/>
        <p:txBody>
          <a:bodyPr/>
          <a:lstStyle/>
          <a:p>
            <a:fld id="{73461775-DE08-4EA6-8742-6FF44DE0757D}" type="slidenum">
              <a:rPr lang="en-GB" smtClean="0"/>
              <a:t>35</a:t>
            </a:fld>
            <a:endParaRPr lang="en-GB"/>
          </a:p>
        </p:txBody>
      </p:sp>
    </p:spTree>
    <p:extLst>
      <p:ext uri="{BB962C8B-B14F-4D97-AF65-F5344CB8AC3E}">
        <p14:creationId xmlns:p14="http://schemas.microsoft.com/office/powerpoint/2010/main" val="372309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what happened that our model was so good in 1 situation but so bad in another?</a:t>
            </a:r>
          </a:p>
          <a:p>
            <a:endParaRPr lang="en-GB"/>
          </a:p>
          <a:p>
            <a:r>
              <a:rPr lang="en-GB"/>
              <a:t>Just to note, the originally paper makes no claims that the models they trained would generalize. The main outcome of the paper was the creation of the dataset itself. I don’t want to imply that the paper is poor, just to highlight the well known pitfalls that deep learning models have when they are not utilized correctly.</a:t>
            </a:r>
          </a:p>
        </p:txBody>
      </p:sp>
      <p:sp>
        <p:nvSpPr>
          <p:cNvPr id="4" name="Slide Number Placeholder 3"/>
          <p:cNvSpPr>
            <a:spLocks noGrp="1"/>
          </p:cNvSpPr>
          <p:nvPr>
            <p:ph type="sldNum" sz="quarter" idx="5"/>
          </p:nvPr>
        </p:nvSpPr>
        <p:spPr/>
        <p:txBody>
          <a:bodyPr/>
          <a:lstStyle/>
          <a:p>
            <a:fld id="{73461775-DE08-4EA6-8742-6FF44DE0757D}" type="slidenum">
              <a:rPr lang="en-GB" smtClean="0"/>
              <a:t>36</a:t>
            </a:fld>
            <a:endParaRPr lang="en-GB"/>
          </a:p>
        </p:txBody>
      </p:sp>
    </p:spTree>
    <p:extLst>
      <p:ext uri="{BB962C8B-B14F-4D97-AF65-F5344CB8AC3E}">
        <p14:creationId xmlns:p14="http://schemas.microsoft.com/office/powerpoint/2010/main" val="1423179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to highlight how bad these black-box models can be, here is a some what famous example in the field. </a:t>
            </a:r>
          </a:p>
          <a:p>
            <a:endParaRPr lang="en-GB"/>
          </a:p>
          <a:p>
            <a:r>
              <a:rPr lang="en-GB"/>
              <a:t>Some trained systems that were trained to detected cancer from skin lesions, one they were analysed with a different A.I. technique revealed that they were using the presence of a ruler to help infer the likelihood of cancer.</a:t>
            </a:r>
          </a:p>
        </p:txBody>
      </p:sp>
      <p:sp>
        <p:nvSpPr>
          <p:cNvPr id="4" name="Slide Number Placeholder 3"/>
          <p:cNvSpPr>
            <a:spLocks noGrp="1"/>
          </p:cNvSpPr>
          <p:nvPr>
            <p:ph type="sldNum" sz="quarter" idx="5"/>
          </p:nvPr>
        </p:nvSpPr>
        <p:spPr/>
        <p:txBody>
          <a:bodyPr/>
          <a:lstStyle/>
          <a:p>
            <a:fld id="{73461775-DE08-4EA6-8742-6FF44DE0757D}" type="slidenum">
              <a:rPr lang="en-GB" smtClean="0"/>
              <a:t>37</a:t>
            </a:fld>
            <a:endParaRPr lang="en-GB"/>
          </a:p>
        </p:txBody>
      </p:sp>
    </p:spTree>
    <p:extLst>
      <p:ext uri="{BB962C8B-B14F-4D97-AF65-F5344CB8AC3E}">
        <p14:creationId xmlns:p14="http://schemas.microsoft.com/office/powerpoint/2010/main" val="3525271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stated, analysis of gastric cancer is complicated due to both its etiological and histological heterogeneity. A 2020 study out of South Korea set out to rectify this by determining a method of genetic profiling of somatic alterations in gastric cancer. The study utilized NGS with the OFA (</a:t>
            </a:r>
            <a:r>
              <a:rPr lang="en-US" dirty="0" err="1"/>
              <a:t>Oncomine</a:t>
            </a:r>
            <a:r>
              <a:rPr lang="en-US" dirty="0"/>
              <a:t> Focus Assay), a “multi-biomarker assay that enables the detection of variants across 52 cancer-relevant genes from DNA and RNA in a single workflow” [5] and they used it to compare pathological characteristics with the mutation profiles of 50 patients with stomach cancer.</a:t>
            </a:r>
          </a:p>
        </p:txBody>
      </p:sp>
      <p:sp>
        <p:nvSpPr>
          <p:cNvPr id="4" name="Slide Number Placeholder 3"/>
          <p:cNvSpPr>
            <a:spLocks noGrp="1"/>
          </p:cNvSpPr>
          <p:nvPr>
            <p:ph type="sldNum" sz="quarter" idx="5"/>
          </p:nvPr>
        </p:nvSpPr>
        <p:spPr/>
        <p:txBody>
          <a:bodyPr/>
          <a:lstStyle/>
          <a:p>
            <a:fld id="{73461775-DE08-4EA6-8742-6FF44DE0757D}" type="slidenum">
              <a:rPr lang="en-GB" smtClean="0"/>
              <a:t>39</a:t>
            </a:fld>
            <a:endParaRPr lang="en-GB"/>
          </a:p>
        </p:txBody>
      </p:sp>
    </p:spTree>
    <p:extLst>
      <p:ext uri="{BB962C8B-B14F-4D97-AF65-F5344CB8AC3E}">
        <p14:creationId xmlns:p14="http://schemas.microsoft.com/office/powerpoint/2010/main" val="367094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50 pts, at least one somatic alteration was detected in 22 of them, including single nucleotide variants, insertions, deletions, and amplifications. Out of the 22, alterations in the PIK3CA were the most common, found in 8 of the 22 variants. Additionally, alterations in ERBB2, KRAS, EGFR, and FGFR3 were found in multiple quantities.</a:t>
            </a:r>
          </a:p>
        </p:txBody>
      </p:sp>
      <p:sp>
        <p:nvSpPr>
          <p:cNvPr id="4" name="Slide Number Placeholder 3"/>
          <p:cNvSpPr>
            <a:spLocks noGrp="1"/>
          </p:cNvSpPr>
          <p:nvPr>
            <p:ph type="sldNum" sz="quarter" idx="5"/>
          </p:nvPr>
        </p:nvSpPr>
        <p:spPr/>
        <p:txBody>
          <a:bodyPr/>
          <a:lstStyle/>
          <a:p>
            <a:fld id="{73461775-DE08-4EA6-8742-6FF44DE0757D}" type="slidenum">
              <a:rPr lang="en-GB" smtClean="0"/>
              <a:t>40</a:t>
            </a:fld>
            <a:endParaRPr lang="en-GB"/>
          </a:p>
        </p:txBody>
      </p:sp>
    </p:spTree>
    <p:extLst>
      <p:ext uri="{BB962C8B-B14F-4D97-AF65-F5344CB8AC3E}">
        <p14:creationId xmlns:p14="http://schemas.microsoft.com/office/powerpoint/2010/main" val="829140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study was a novel approach to stomach cancer research that used the new OFA technology to create a profile of molecular classifications that could be used as a precision medicine tool. It is an avenue that shows promise for future research, and we would recommend a patient with gastric cancer enroll in a similar study. Ultimately, the discovery and classification of the types of mutations that cause stomach cancer can help aid future diagnosis and improve clinical outcome for future patients.</a:t>
            </a:r>
          </a:p>
        </p:txBody>
      </p:sp>
      <p:sp>
        <p:nvSpPr>
          <p:cNvPr id="4" name="Slide Number Placeholder 3"/>
          <p:cNvSpPr>
            <a:spLocks noGrp="1"/>
          </p:cNvSpPr>
          <p:nvPr>
            <p:ph type="sldNum" sz="quarter" idx="5"/>
          </p:nvPr>
        </p:nvSpPr>
        <p:spPr/>
        <p:txBody>
          <a:bodyPr/>
          <a:lstStyle/>
          <a:p>
            <a:fld id="{73461775-DE08-4EA6-8742-6FF44DE0757D}" type="slidenum">
              <a:rPr lang="en-GB" smtClean="0"/>
              <a:t>41</a:t>
            </a:fld>
            <a:endParaRPr lang="en-GB"/>
          </a:p>
        </p:txBody>
      </p:sp>
    </p:spTree>
    <p:extLst>
      <p:ext uri="{BB962C8B-B14F-4D97-AF65-F5344CB8AC3E}">
        <p14:creationId xmlns:p14="http://schemas.microsoft.com/office/powerpoint/2010/main" val="717566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2022 research study out of China: used the </a:t>
            </a:r>
            <a:r>
              <a:rPr lang="en-US" dirty="0" err="1"/>
              <a:t>OncoVee</a:t>
            </a:r>
            <a:r>
              <a:rPr lang="en-US" dirty="0"/>
              <a:t> </a:t>
            </a:r>
            <a:r>
              <a:rPr lang="en-US" dirty="0" err="1"/>
              <a:t>MiniPDX</a:t>
            </a:r>
            <a:r>
              <a:rPr lang="en-US" dirty="0"/>
              <a:t> (patient-derived xenograft) model to predict the sensitivity of cancer drugs, with the goal of pre-determining efficacy and potential side effects of cancer drugs before they are administered to patients.</a:t>
            </a:r>
          </a:p>
          <a:p>
            <a:endParaRPr lang="en-US"/>
          </a:p>
          <a:p>
            <a:r>
              <a:rPr lang="en-US" dirty="0"/>
              <a:t>In the </a:t>
            </a:r>
            <a:r>
              <a:rPr lang="en-US" dirty="0" err="1"/>
              <a:t>MiniPDX</a:t>
            </a:r>
            <a:r>
              <a:rPr lang="en-US" dirty="0"/>
              <a:t> research model, cancer tissue is biopsied under endoscopy and the tumor cells are implanted into mice. The assay produced from the candidate regimen can then be used to devise treatments for the patients.</a:t>
            </a:r>
            <a:endParaRPr lang="en-US" dirty="0">
              <a:cs typeface="Calibri"/>
            </a:endParaRPr>
          </a:p>
        </p:txBody>
      </p:sp>
      <p:sp>
        <p:nvSpPr>
          <p:cNvPr id="4" name="Slide Number Placeholder 3"/>
          <p:cNvSpPr>
            <a:spLocks noGrp="1"/>
          </p:cNvSpPr>
          <p:nvPr>
            <p:ph type="sldNum" sz="quarter" idx="5"/>
          </p:nvPr>
        </p:nvSpPr>
        <p:spPr/>
        <p:txBody>
          <a:bodyPr/>
          <a:lstStyle/>
          <a:p>
            <a:fld id="{73461775-DE08-4EA6-8742-6FF44DE0757D}" type="slidenum">
              <a:rPr lang="en-GB" smtClean="0"/>
              <a:t>42</a:t>
            </a:fld>
            <a:endParaRPr lang="en-GB"/>
          </a:p>
        </p:txBody>
      </p:sp>
    </p:spTree>
    <p:extLst>
      <p:ext uri="{BB962C8B-B14F-4D97-AF65-F5344CB8AC3E}">
        <p14:creationId xmlns:p14="http://schemas.microsoft.com/office/powerpoint/2010/main" val="1585777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MiniPDX</a:t>
            </a:r>
            <a:r>
              <a:rPr lang="en-US"/>
              <a:t> models used in this study identified personalized drug treatments that resulted in partial remission for 2 out of the 4 patients and no negative side effects in any of the 4 patients. </a:t>
            </a:r>
          </a:p>
          <a:p>
            <a:endParaRPr lang="en-US"/>
          </a:p>
          <a:p>
            <a:r>
              <a:rPr lang="en-US"/>
              <a:t>The </a:t>
            </a:r>
            <a:r>
              <a:rPr lang="en-US" err="1"/>
              <a:t>MiniPDX</a:t>
            </a:r>
            <a:r>
              <a:rPr lang="en-US"/>
              <a:t> model can generate drug sensitivity results in 7 to 10 days, allowing quick and continual adjustment to new methods of treatment for the patients based on the results of the PDX.</a:t>
            </a:r>
            <a:endParaRPr lang="en-US">
              <a:cs typeface="Calibri"/>
            </a:endParaRPr>
          </a:p>
        </p:txBody>
      </p:sp>
      <p:sp>
        <p:nvSpPr>
          <p:cNvPr id="4" name="Slide Number Placeholder 3"/>
          <p:cNvSpPr>
            <a:spLocks noGrp="1"/>
          </p:cNvSpPr>
          <p:nvPr>
            <p:ph type="sldNum" sz="quarter" idx="5"/>
          </p:nvPr>
        </p:nvSpPr>
        <p:spPr/>
        <p:txBody>
          <a:bodyPr/>
          <a:lstStyle/>
          <a:p>
            <a:fld id="{73461775-DE08-4EA6-8742-6FF44DE0757D}" type="slidenum">
              <a:rPr lang="en-GB" smtClean="0"/>
              <a:t>44</a:t>
            </a:fld>
            <a:endParaRPr lang="en-GB"/>
          </a:p>
        </p:txBody>
      </p:sp>
    </p:spTree>
    <p:extLst>
      <p:ext uri="{BB962C8B-B14F-4D97-AF65-F5344CB8AC3E}">
        <p14:creationId xmlns:p14="http://schemas.microsoft.com/office/powerpoint/2010/main" val="389283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Very complicated: lots of variety. A person can have all of these and not develop cancer, and then a person can have none of these and develop it.</a:t>
            </a:r>
          </a:p>
        </p:txBody>
      </p:sp>
      <p:sp>
        <p:nvSpPr>
          <p:cNvPr id="4" name="Slide Number Placeholder 3"/>
          <p:cNvSpPr>
            <a:spLocks noGrp="1"/>
          </p:cNvSpPr>
          <p:nvPr>
            <p:ph type="sldNum" sz="quarter" idx="5"/>
          </p:nvPr>
        </p:nvSpPr>
        <p:spPr/>
        <p:txBody>
          <a:bodyPr/>
          <a:lstStyle/>
          <a:p>
            <a:fld id="{73461775-DE08-4EA6-8742-6FF44DE0757D}" type="slidenum">
              <a:rPr lang="en-GB" smtClean="0"/>
              <a:t>4</a:t>
            </a:fld>
            <a:endParaRPr lang="en-GB"/>
          </a:p>
        </p:txBody>
      </p:sp>
    </p:spTree>
    <p:extLst>
      <p:ext uri="{BB962C8B-B14F-4D97-AF65-F5344CB8AC3E}">
        <p14:creationId xmlns:p14="http://schemas.microsoft.com/office/powerpoint/2010/main" val="286521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MiniPDX</a:t>
            </a:r>
            <a:r>
              <a:rPr lang="en-US"/>
              <a:t> has also been successfully used in other cancer studies: in an RCT on gallbladder cancer, patients in the PDX group had both longer overall survival and longer disease-free survival. </a:t>
            </a:r>
          </a:p>
          <a:p>
            <a:endParaRPr lang="en-US"/>
          </a:p>
          <a:p>
            <a:r>
              <a:rPr lang="en-US"/>
              <a:t>Based on the recent study on gastric cancer as well as the studies on other cancers, utilization of a </a:t>
            </a:r>
            <a:r>
              <a:rPr lang="en-US" err="1"/>
              <a:t>MiniPDX</a:t>
            </a:r>
            <a:r>
              <a:rPr lang="en-US"/>
              <a:t> model would be a strong recommendation for treatment of a gastric cancer patient.</a:t>
            </a:r>
            <a:endParaRPr lang="en-US">
              <a:cs typeface="Calibri"/>
            </a:endParaRPr>
          </a:p>
        </p:txBody>
      </p:sp>
      <p:sp>
        <p:nvSpPr>
          <p:cNvPr id="4" name="Slide Number Placeholder 3"/>
          <p:cNvSpPr>
            <a:spLocks noGrp="1"/>
          </p:cNvSpPr>
          <p:nvPr>
            <p:ph type="sldNum" sz="quarter" idx="5"/>
          </p:nvPr>
        </p:nvSpPr>
        <p:spPr/>
        <p:txBody>
          <a:bodyPr/>
          <a:lstStyle/>
          <a:p>
            <a:fld id="{73461775-DE08-4EA6-8742-6FF44DE0757D}" type="slidenum">
              <a:rPr lang="en-GB" smtClean="0"/>
              <a:t>45</a:t>
            </a:fld>
            <a:endParaRPr lang="en-GB"/>
          </a:p>
        </p:txBody>
      </p:sp>
    </p:spTree>
    <p:extLst>
      <p:ext uri="{BB962C8B-B14F-4D97-AF65-F5344CB8AC3E}">
        <p14:creationId xmlns:p14="http://schemas.microsoft.com/office/powerpoint/2010/main" val="261123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certain somatic alterations that have been linked to stomach cancer: specifically deletions in the alleles of APC or p53 gene.</a:t>
            </a:r>
          </a:p>
          <a:p>
            <a:endParaRPr lang="en-US">
              <a:cs typeface="Calibri"/>
            </a:endParaRPr>
          </a:p>
          <a:p>
            <a:r>
              <a:rPr lang="en-US">
                <a:cs typeface="Calibri"/>
              </a:rPr>
              <a:t>In addition, the intestinal and diffuse subtypes have unique genetic characteristics that can be tested for.</a:t>
            </a:r>
            <a:r>
              <a:rPr lang="en-US"/>
              <a:t> Intestinal types are characterized by overexpression of proto-oncogenes for the epidermal growth factor receptor, while diffuse types have abnormalities in the fibroblast growth factor systems</a:t>
            </a:r>
            <a:endParaRPr lang="en-US">
              <a:cs typeface="Calibri"/>
            </a:endParaRPr>
          </a:p>
        </p:txBody>
      </p:sp>
      <p:sp>
        <p:nvSpPr>
          <p:cNvPr id="4" name="Slide Number Placeholder 3"/>
          <p:cNvSpPr>
            <a:spLocks noGrp="1"/>
          </p:cNvSpPr>
          <p:nvPr>
            <p:ph type="sldNum" sz="quarter" idx="5"/>
          </p:nvPr>
        </p:nvSpPr>
        <p:spPr/>
        <p:txBody>
          <a:bodyPr/>
          <a:lstStyle/>
          <a:p>
            <a:fld id="{73461775-DE08-4EA6-8742-6FF44DE0757D}" type="slidenum">
              <a:rPr lang="en-GB" smtClean="0"/>
              <a:t>5</a:t>
            </a:fld>
            <a:endParaRPr lang="en-GB"/>
          </a:p>
        </p:txBody>
      </p:sp>
    </p:spTree>
    <p:extLst>
      <p:ext uri="{BB962C8B-B14F-4D97-AF65-F5344CB8AC3E}">
        <p14:creationId xmlns:p14="http://schemas.microsoft.com/office/powerpoint/2010/main" val="14667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Gastrectomy: complete or partial removal of the stomach</a:t>
            </a:r>
          </a:p>
          <a:p>
            <a:endParaRPr lang="en-US">
              <a:ea typeface="Calibri"/>
              <a:cs typeface="Calibri"/>
            </a:endParaRPr>
          </a:p>
          <a:p>
            <a:r>
              <a:rPr lang="en-US">
                <a:ea typeface="Calibri"/>
                <a:cs typeface="Calibri"/>
              </a:rPr>
              <a:t>Ablation: freezing or burning away the tumor tissue</a:t>
            </a:r>
          </a:p>
          <a:p>
            <a:endParaRPr lang="en-US">
              <a:ea typeface="Calibri"/>
              <a:cs typeface="Calibri"/>
            </a:endParaRPr>
          </a:p>
          <a:p>
            <a:r>
              <a:rPr lang="en-US">
                <a:ea typeface="Calibri"/>
                <a:cs typeface="Calibri"/>
              </a:rPr>
              <a:t>Adjuvant chemoradiotherapy: combination of cytotoxic drugs and high-energy rays, controversial due to inconsistent results</a:t>
            </a:r>
          </a:p>
        </p:txBody>
      </p:sp>
      <p:sp>
        <p:nvSpPr>
          <p:cNvPr id="4" name="Slide Number Placeholder 3"/>
          <p:cNvSpPr>
            <a:spLocks noGrp="1"/>
          </p:cNvSpPr>
          <p:nvPr>
            <p:ph type="sldNum" sz="quarter" idx="5"/>
          </p:nvPr>
        </p:nvSpPr>
        <p:spPr/>
        <p:txBody>
          <a:bodyPr/>
          <a:lstStyle/>
          <a:p>
            <a:fld id="{73461775-DE08-4EA6-8742-6FF44DE0757D}" type="slidenum">
              <a:rPr lang="en-GB" smtClean="0"/>
              <a:t>6</a:t>
            </a:fld>
            <a:endParaRPr lang="en-GB"/>
          </a:p>
        </p:txBody>
      </p:sp>
    </p:spTree>
    <p:extLst>
      <p:ext uri="{BB962C8B-B14F-4D97-AF65-F5344CB8AC3E}">
        <p14:creationId xmlns:p14="http://schemas.microsoft.com/office/powerpoint/2010/main" val="127551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pPr marL="171450" indent="-171450">
              <a:buFontTx/>
              <a:buChar char="-"/>
            </a:pPr>
            <a:r>
              <a:rPr lang="en-GB"/>
              <a:t>Anecdotally cases of dogs detecting cancers in their owners (persistently pawing at skin lesions etc.)</a:t>
            </a:r>
          </a:p>
          <a:p>
            <a:pPr marL="171450" indent="-171450">
              <a:buFontTx/>
              <a:buChar char="-"/>
            </a:pPr>
            <a:r>
              <a:rPr lang="en-GB"/>
              <a:t>Real dogs = very difficult (training, accuracy, administration etc)</a:t>
            </a:r>
          </a:p>
          <a:p>
            <a:pPr marL="171450" indent="-171450">
              <a:buFontTx/>
              <a:buChar char="-"/>
            </a:pPr>
            <a:r>
              <a:rPr lang="en-GB"/>
              <a:t>Biomarker analysis also difficult, who wants to do that</a:t>
            </a:r>
          </a:p>
          <a:p>
            <a:pPr marL="171450" indent="-171450">
              <a:buFontTx/>
              <a:buChar char="-"/>
            </a:pPr>
            <a:endParaRPr lang="en-GB"/>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73461775-DE08-4EA6-8742-6FF44DE0757D}" type="slidenum">
              <a:rPr lang="en-GB" smtClean="0"/>
              <a:t>18</a:t>
            </a:fld>
            <a:endParaRPr lang="en-GB"/>
          </a:p>
        </p:txBody>
      </p:sp>
    </p:spTree>
    <p:extLst>
      <p:ext uri="{BB962C8B-B14F-4D97-AF65-F5344CB8AC3E}">
        <p14:creationId xmlns:p14="http://schemas.microsoft.com/office/powerpoint/2010/main" val="2641197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Instead, what we can do is, use modern computer vision techniques that identifies this picture as “dog in a lab coat” to help us identify histopathology images as malignant.</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73461775-DE08-4EA6-8742-6FF44DE0757D}" type="slidenum">
              <a:rPr lang="en-GB" smtClean="0"/>
              <a:t>19</a:t>
            </a:fld>
            <a:endParaRPr lang="en-GB"/>
          </a:p>
        </p:txBody>
      </p:sp>
    </p:spTree>
    <p:extLst>
      <p:ext uri="{BB962C8B-B14F-4D97-AF65-F5344CB8AC3E}">
        <p14:creationId xmlns:p14="http://schemas.microsoft.com/office/powerpoint/2010/main" val="414982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give a massively brief background on what’s possible with computer vision, here are some sample things that can be done</a:t>
            </a:r>
          </a:p>
        </p:txBody>
      </p:sp>
      <p:sp>
        <p:nvSpPr>
          <p:cNvPr id="4" name="Slide Number Placeholder 3"/>
          <p:cNvSpPr>
            <a:spLocks noGrp="1"/>
          </p:cNvSpPr>
          <p:nvPr>
            <p:ph type="sldNum" sz="quarter" idx="5"/>
          </p:nvPr>
        </p:nvSpPr>
        <p:spPr/>
        <p:txBody>
          <a:bodyPr/>
          <a:lstStyle/>
          <a:p>
            <a:fld id="{73461775-DE08-4EA6-8742-6FF44DE0757D}" type="slidenum">
              <a:rPr lang="en-GB" smtClean="0"/>
              <a:t>20</a:t>
            </a:fld>
            <a:endParaRPr lang="en-GB"/>
          </a:p>
        </p:txBody>
      </p:sp>
    </p:spTree>
    <p:extLst>
      <p:ext uri="{BB962C8B-B14F-4D97-AF65-F5344CB8AC3E}">
        <p14:creationId xmlns:p14="http://schemas.microsoft.com/office/powerpoint/2010/main" val="34828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https://colab.research.google.com/drive/1tuoAC5F4sC7qid56Z0ap-stR3rwdk0ZV?usp=sharing#scrollTo=PIMiEwHI5Mx5</a:t>
            </a:r>
          </a:p>
          <a:p>
            <a:endParaRPr lang="en-GB"/>
          </a:p>
          <a:p>
            <a:r>
              <a:rPr lang="en-GB"/>
              <a:t>Computer Vision models can be combined with these large language models to be even more sophisticated in there capabilities.</a:t>
            </a:r>
          </a:p>
          <a:p>
            <a:endParaRPr lang="en-GB"/>
          </a:p>
          <a:p>
            <a:r>
              <a:rPr lang="en-GB"/>
              <a:t>To demonstrate, there is a freely available online demo that lets you generate a caption for any image.</a:t>
            </a:r>
          </a:p>
          <a:p>
            <a:endParaRPr lang="en-GB"/>
          </a:p>
        </p:txBody>
      </p:sp>
      <p:sp>
        <p:nvSpPr>
          <p:cNvPr id="4" name="Slide Number Placeholder 3"/>
          <p:cNvSpPr>
            <a:spLocks noGrp="1"/>
          </p:cNvSpPr>
          <p:nvPr>
            <p:ph type="sldNum" sz="quarter" idx="5"/>
          </p:nvPr>
        </p:nvSpPr>
        <p:spPr/>
        <p:txBody>
          <a:bodyPr/>
          <a:lstStyle/>
          <a:p>
            <a:fld id="{73461775-DE08-4EA6-8742-6FF44DE0757D}" type="slidenum">
              <a:rPr lang="en-GB" smtClean="0"/>
              <a:t>21</a:t>
            </a:fld>
            <a:endParaRPr lang="en-GB"/>
          </a:p>
        </p:txBody>
      </p:sp>
    </p:spTree>
    <p:extLst>
      <p:ext uri="{BB962C8B-B14F-4D97-AF65-F5344CB8AC3E}">
        <p14:creationId xmlns:p14="http://schemas.microsoft.com/office/powerpoint/2010/main" val="71405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FAE0-D09B-4DE1-BACB-FB182A3C66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1AFEDF-20A6-4A84-8D5A-ED92F4CF5C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AC8E0C-CC52-4D73-9D80-EB4EC8C9F391}"/>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5" name="Footer Placeholder 4">
            <a:extLst>
              <a:ext uri="{FF2B5EF4-FFF2-40B4-BE49-F238E27FC236}">
                <a16:creationId xmlns:a16="http://schemas.microsoft.com/office/drawing/2014/main" id="{93A3261F-E266-40EC-96D4-93AF48214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6D350-7407-48DF-AE19-977B22F5183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0204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46AD-223F-4FEA-A7AC-06B6F094856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4E3679-9887-4702-81BF-169E7DA75E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24C8CE-7E5C-4EF7-B681-E358C89CE669}"/>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5" name="Footer Placeholder 4">
            <a:extLst>
              <a:ext uri="{FF2B5EF4-FFF2-40B4-BE49-F238E27FC236}">
                <a16:creationId xmlns:a16="http://schemas.microsoft.com/office/drawing/2014/main" id="{B54FBA10-C182-472F-A083-94CF8895D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F5AFC-BD2E-4A4A-B6DF-C5AEE671A77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12326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B3534-F350-4CAC-89E1-2CEC395FB1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048A657-365B-40C6-BFA0-EB24FFA1C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6B2156-997D-44F5-AECD-7DF32B111BBD}"/>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5" name="Footer Placeholder 4">
            <a:extLst>
              <a:ext uri="{FF2B5EF4-FFF2-40B4-BE49-F238E27FC236}">
                <a16:creationId xmlns:a16="http://schemas.microsoft.com/office/drawing/2014/main" id="{B3D65806-0F00-491B-9155-41F5FF45D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566B8-EDF7-4DBE-BE4C-3C2DDF2153D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7465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6AA1-918C-4715-8B18-57111AF2F08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F229E0-E920-4F89-BF70-5FE939A16D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D80495-B889-4D91-A923-DD08A419389D}"/>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5" name="Footer Placeholder 4">
            <a:extLst>
              <a:ext uri="{FF2B5EF4-FFF2-40B4-BE49-F238E27FC236}">
                <a16:creationId xmlns:a16="http://schemas.microsoft.com/office/drawing/2014/main" id="{AA048D49-D085-4915-9520-33E07A276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D6E82-04C4-49A5-8CE6-853F1AA9EBF0}"/>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0168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D006-4154-428F-96BD-495028965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3BFFC70-7420-4070-B7A8-AD4198CB5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E9C3EB-F61C-4FD2-B8F2-34BA5BCC95A7}"/>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5" name="Footer Placeholder 4">
            <a:extLst>
              <a:ext uri="{FF2B5EF4-FFF2-40B4-BE49-F238E27FC236}">
                <a16:creationId xmlns:a16="http://schemas.microsoft.com/office/drawing/2014/main" id="{D8982523-2B79-4E71-8E35-6CB2C3859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8D4DD-8559-4302-BE49-68C3275F4758}"/>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3192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53D-EB36-4562-B252-F09F0E4E05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CC4ED9D-D0FC-44AF-84B4-1F8C66336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58F246-4ECE-4A57-9FAD-E67C68A457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811BD27-9A49-48ED-B591-2411ED5ABCA9}"/>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6" name="Footer Placeholder 5">
            <a:extLst>
              <a:ext uri="{FF2B5EF4-FFF2-40B4-BE49-F238E27FC236}">
                <a16:creationId xmlns:a16="http://schemas.microsoft.com/office/drawing/2014/main" id="{014986E3-358B-4C9B-8C12-BC5089C98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56B64-B723-4D10-A9A7-C8116FFB1E2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1929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4BE6-8BCC-44AD-9743-7DB6F2BFA54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D9874B-6B34-4CCA-B284-520D85288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AEAC1A-1506-4CB7-82B8-8FD4EFC85A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DED9FBE-B57B-45FE-9698-C9BF13993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F5A3B-1427-4EBF-A8BB-C780665D0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7F46272-5A63-4700-8797-233A401CF704}"/>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8" name="Footer Placeholder 7">
            <a:extLst>
              <a:ext uri="{FF2B5EF4-FFF2-40B4-BE49-F238E27FC236}">
                <a16:creationId xmlns:a16="http://schemas.microsoft.com/office/drawing/2014/main" id="{0D78B4FE-E90D-4342-BEB5-C0E169D712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8F2421-FD22-459E-8B3C-519BCF801FD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72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0D149-B376-4BC1-AAC2-1D2FDEA4D5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0B8ED6E-8B81-43C3-B508-31DC06EDFCEE}"/>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4" name="Footer Placeholder 3">
            <a:extLst>
              <a:ext uri="{FF2B5EF4-FFF2-40B4-BE49-F238E27FC236}">
                <a16:creationId xmlns:a16="http://schemas.microsoft.com/office/drawing/2014/main" id="{24D8C1A7-E33F-4A3B-826A-1D4DC4E68B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42BCDB-50FD-49C1-B3F1-07729476592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7626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EEF8C-B4A4-495F-AC04-CAA7D9630AED}"/>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3" name="Footer Placeholder 2">
            <a:extLst>
              <a:ext uri="{FF2B5EF4-FFF2-40B4-BE49-F238E27FC236}">
                <a16:creationId xmlns:a16="http://schemas.microsoft.com/office/drawing/2014/main" id="{264DCC11-D896-4A75-8209-4761421564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B3E720-41F8-48E6-8599-954A3F4C094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327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06ED-90F1-4A2A-BF53-FFBDCEAE70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43EFA3-71AF-47FE-AEAF-1E63FBA80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58785B-A941-4B35-A0DD-39EA9BF3E7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824F4-E021-4580-8357-EE59B4F05EF8}"/>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6" name="Footer Placeholder 5">
            <a:extLst>
              <a:ext uri="{FF2B5EF4-FFF2-40B4-BE49-F238E27FC236}">
                <a16:creationId xmlns:a16="http://schemas.microsoft.com/office/drawing/2014/main" id="{35424B86-2438-469B-A179-FAE95F499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B3014-7D62-4177-A06D-7B0ED00F1C60}"/>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21421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25ED-9708-4A2C-8CD8-3838CF50B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B5AF5B-8628-4EDF-9AE9-21C854B0AD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8AEE8B-0FA7-466D-BDB8-3404DEDF4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0522E-CB59-416A-B5AF-09B6A961B529}"/>
              </a:ext>
            </a:extLst>
          </p:cNvPr>
          <p:cNvSpPr>
            <a:spLocks noGrp="1"/>
          </p:cNvSpPr>
          <p:nvPr>
            <p:ph type="dt" sz="half" idx="10"/>
          </p:nvPr>
        </p:nvSpPr>
        <p:spPr/>
        <p:txBody>
          <a:bodyPr/>
          <a:lstStyle/>
          <a:p>
            <a:fld id="{48A87A34-81AB-432B-8DAE-1953F412C126}" type="datetimeFigureOut">
              <a:rPr lang="en-US" smtClean="0"/>
              <a:t>4/22/2022</a:t>
            </a:fld>
            <a:endParaRPr lang="en-US"/>
          </a:p>
        </p:txBody>
      </p:sp>
      <p:sp>
        <p:nvSpPr>
          <p:cNvPr id="6" name="Footer Placeholder 5">
            <a:extLst>
              <a:ext uri="{FF2B5EF4-FFF2-40B4-BE49-F238E27FC236}">
                <a16:creationId xmlns:a16="http://schemas.microsoft.com/office/drawing/2014/main" id="{EC556D8C-8185-45BA-9B38-90EC0867F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DEC75-136F-49BB-8EA5-6F4217C8662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7113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47C507-41D8-49B1-A8AE-EFF4DC691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85A97D-E6ED-4C87-8552-DAC6D562D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CCEA74-86B6-49C1-BBD8-5B04B907C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4/22/2022</a:t>
            </a:fld>
            <a:endParaRPr lang="en-US"/>
          </a:p>
        </p:txBody>
      </p:sp>
      <p:sp>
        <p:nvSpPr>
          <p:cNvPr id="5" name="Footer Placeholder 4">
            <a:extLst>
              <a:ext uri="{FF2B5EF4-FFF2-40B4-BE49-F238E27FC236}">
                <a16:creationId xmlns:a16="http://schemas.microsoft.com/office/drawing/2014/main" id="{98E5BBA0-3077-4D5A-BC7F-5D5CABE22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A12491-DAD6-4C2A-BE94-F97C072C1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07158262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jpe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718686" y="5091762"/>
            <a:ext cx="7484787" cy="1264588"/>
          </a:xfrm>
        </p:spPr>
        <p:txBody>
          <a:bodyPr anchor="ctr">
            <a:normAutofit/>
          </a:bodyPr>
          <a:lstStyle/>
          <a:p>
            <a:pPr algn="r"/>
            <a:r>
              <a:rPr lang="en-US" sz="4100">
                <a:solidFill>
                  <a:srgbClr val="FFFFFF"/>
                </a:solidFill>
              </a:rPr>
              <a:t>Precision Oncology &amp; </a:t>
            </a:r>
            <a:br>
              <a:rPr lang="en-US" sz="4100">
                <a:solidFill>
                  <a:srgbClr val="FFFFFF"/>
                </a:solidFill>
              </a:rPr>
            </a:br>
            <a:r>
              <a:rPr lang="en-US" sz="4100">
                <a:solidFill>
                  <a:srgbClr val="FFFFFF"/>
                </a:solidFill>
              </a:rPr>
              <a:t>Stomach Cancer</a:t>
            </a:r>
          </a:p>
        </p:txBody>
      </p:sp>
      <p:sp>
        <p:nvSpPr>
          <p:cNvPr id="3" name="Subtitle 2"/>
          <p:cNvSpPr>
            <a:spLocks noGrp="1"/>
          </p:cNvSpPr>
          <p:nvPr>
            <p:ph type="subTitle" idx="1"/>
          </p:nvPr>
        </p:nvSpPr>
        <p:spPr>
          <a:xfrm>
            <a:off x="8602119" y="5091763"/>
            <a:ext cx="2871195" cy="1264587"/>
          </a:xfrm>
        </p:spPr>
        <p:txBody>
          <a:bodyPr vert="horz" lIns="91440" tIns="45720" rIns="91440" bIns="45720" rtlCol="0" anchor="ctr">
            <a:normAutofit/>
          </a:bodyPr>
          <a:lstStyle/>
          <a:p>
            <a:pPr algn="l"/>
            <a:r>
              <a:rPr lang="en-US" sz="2000">
                <a:solidFill>
                  <a:schemeClr val="accent4"/>
                </a:solidFill>
              </a:rPr>
              <a:t>Dylan, Kevin, Lindsay and Padraic</a:t>
            </a:r>
            <a:endParaRPr lang="en-US" sz="2000">
              <a:solidFill>
                <a:schemeClr val="accent4"/>
              </a:solidFill>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01EF1940-4AD3-0A57-8B8D-ADAD90FA4292}"/>
              </a:ext>
            </a:extLst>
          </p:cNvPr>
          <p:cNvPicPr>
            <a:picLocks noChangeAspect="1"/>
          </p:cNvPicPr>
          <p:nvPr/>
        </p:nvPicPr>
        <p:blipFill rotWithShape="1">
          <a:blip r:embed="rId2"/>
          <a:srcRect t="20118" r="-1" b="2606"/>
          <a:stretch/>
        </p:blipFill>
        <p:spPr>
          <a:xfrm>
            <a:off x="320040" y="320040"/>
            <a:ext cx="11548872" cy="4462272"/>
          </a:xfrm>
          <a:prstGeom prst="rect">
            <a:avLst/>
          </a:prstGeom>
        </p:spPr>
      </p:pic>
      <p:cxnSp>
        <p:nvCxnSpPr>
          <p:cNvPr id="21"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FB4AC-BE78-727D-CE3B-B27D4A6F4264}"/>
              </a:ext>
            </a:extLst>
          </p:cNvPr>
          <p:cNvSpPr>
            <a:spLocks noGrp="1"/>
          </p:cNvSpPr>
          <p:nvPr>
            <p:ph type="title"/>
          </p:nvPr>
        </p:nvSpPr>
        <p:spPr>
          <a:xfrm>
            <a:off x="6582245" y="402766"/>
            <a:ext cx="4818888" cy="2328448"/>
          </a:xfrm>
        </p:spPr>
        <p:txBody>
          <a:bodyPr anchor="b">
            <a:normAutofit/>
          </a:bodyPr>
          <a:lstStyle/>
          <a:p>
            <a:r>
              <a:rPr lang="en-US" sz="5000" b="1"/>
              <a:t>Drugs that </a:t>
            </a:r>
            <a:br>
              <a:rPr lang="en-US" sz="5000" b="1"/>
            </a:br>
            <a:r>
              <a:rPr lang="en-US" sz="5000" b="1"/>
              <a:t>target VEGF</a:t>
            </a:r>
          </a:p>
          <a:p>
            <a:endParaRPr lang="en-US" sz="5000">
              <a:cs typeface="Calibri Light"/>
            </a:endParaRPr>
          </a:p>
        </p:txBody>
      </p:sp>
      <p:pic>
        <p:nvPicPr>
          <p:cNvPr id="4" name="Picture 4" descr="Text&#10;&#10;Description automatically generated">
            <a:extLst>
              <a:ext uri="{FF2B5EF4-FFF2-40B4-BE49-F238E27FC236}">
                <a16:creationId xmlns:a16="http://schemas.microsoft.com/office/drawing/2014/main" id="{D876644C-253E-5D15-F6C6-8D9B5276EF14}"/>
              </a:ext>
            </a:extLst>
          </p:cNvPr>
          <p:cNvPicPr>
            <a:picLocks noChangeAspect="1"/>
          </p:cNvPicPr>
          <p:nvPr/>
        </p:nvPicPr>
        <p:blipFill>
          <a:blip r:embed="rId2"/>
          <a:stretch>
            <a:fillRect/>
          </a:stretch>
        </p:blipFill>
        <p:spPr>
          <a:xfrm>
            <a:off x="630936" y="699516"/>
            <a:ext cx="5458968" cy="5458968"/>
          </a:xfrm>
          <a:prstGeom prst="rect">
            <a:avLst/>
          </a:prstGeom>
        </p:spPr>
      </p:pic>
      <p:sp>
        <p:nvSpPr>
          <p:cNvPr id="1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0B5976-194E-CAC1-A88C-2A58C667EFA4}"/>
              </a:ext>
            </a:extLst>
          </p:cNvPr>
          <p:cNvSpPr>
            <a:spLocks noGrp="1"/>
          </p:cNvSpPr>
          <p:nvPr>
            <p:ph idx="1"/>
          </p:nvPr>
        </p:nvSpPr>
        <p:spPr>
          <a:xfrm>
            <a:off x="6503804" y="2732122"/>
            <a:ext cx="4381859" cy="3550789"/>
          </a:xfrm>
        </p:spPr>
        <p:txBody>
          <a:bodyPr vert="horz" lIns="91440" tIns="45720" rIns="91440" bIns="45720" rtlCol="0" anchor="t">
            <a:normAutofit/>
          </a:bodyPr>
          <a:lstStyle/>
          <a:p>
            <a:r>
              <a:rPr lang="en-US" sz="2600"/>
              <a:t>Ramucirumab (</a:t>
            </a:r>
            <a:r>
              <a:rPr lang="en-US" sz="2600" err="1"/>
              <a:t>Cyramza</a:t>
            </a:r>
            <a:r>
              <a:rPr lang="en-US" sz="2600"/>
              <a:t>)</a:t>
            </a:r>
            <a:r>
              <a:rPr lang="en-US" sz="2600">
                <a:ea typeface="+mn-lt"/>
                <a:cs typeface="+mn-lt"/>
              </a:rPr>
              <a:t> is a monoclonal antibody that binds to a VEGF receptor. This keeps VEGF from binding to cells and telling them to make more blood vessels. This can help slow or stop the growth of some cancers.</a:t>
            </a:r>
            <a:endParaRPr lang="en-US" sz="2600">
              <a:cs typeface="Calibri"/>
            </a:endParaRPr>
          </a:p>
          <a:p>
            <a:endParaRPr lang="en-US" sz="2200">
              <a:cs typeface="Calibri"/>
            </a:endParaRPr>
          </a:p>
        </p:txBody>
      </p:sp>
    </p:spTree>
    <p:extLst>
      <p:ext uri="{BB962C8B-B14F-4D97-AF65-F5344CB8AC3E}">
        <p14:creationId xmlns:p14="http://schemas.microsoft.com/office/powerpoint/2010/main" val="4176873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C77D85-FB01-40E6-B451-887D9CEC5D5A}"/>
              </a:ext>
            </a:extLst>
          </p:cNvPr>
          <p:cNvSpPr>
            <a:spLocks noGrp="1"/>
          </p:cNvSpPr>
          <p:nvPr>
            <p:ph type="title"/>
          </p:nvPr>
        </p:nvSpPr>
        <p:spPr>
          <a:xfrm>
            <a:off x="808638" y="386930"/>
            <a:ext cx="9236700" cy="1188950"/>
          </a:xfrm>
        </p:spPr>
        <p:txBody>
          <a:bodyPr anchor="b">
            <a:normAutofit/>
          </a:bodyPr>
          <a:lstStyle/>
          <a:p>
            <a:r>
              <a:rPr lang="en-GB" sz="5400" b="1" dirty="0"/>
              <a:t>Digital Pathology?</a:t>
            </a:r>
          </a:p>
        </p:txBody>
      </p:sp>
      <p:grpSp>
        <p:nvGrpSpPr>
          <p:cNvPr id="15"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870B88-0DB0-4E53-ACCB-B6E8447D72CB}"/>
              </a:ext>
            </a:extLst>
          </p:cNvPr>
          <p:cNvSpPr>
            <a:spLocks noGrp="1"/>
          </p:cNvSpPr>
          <p:nvPr>
            <p:ph idx="1"/>
          </p:nvPr>
        </p:nvSpPr>
        <p:spPr>
          <a:xfrm>
            <a:off x="793660" y="2599509"/>
            <a:ext cx="10143668" cy="3435531"/>
          </a:xfrm>
        </p:spPr>
        <p:txBody>
          <a:bodyPr anchor="ctr">
            <a:normAutofit/>
          </a:bodyPr>
          <a:lstStyle/>
          <a:p>
            <a:r>
              <a:rPr lang="en-US" sz="2400"/>
              <a:t>Digital pathology is the acquisition and management of digital data from sample slides for the purpose of easy access and interpretation.</a:t>
            </a:r>
          </a:p>
          <a:p>
            <a:pPr marL="0" indent="0">
              <a:buNone/>
            </a:pPr>
            <a:endParaRPr lang="en-US" sz="2400"/>
          </a:p>
          <a:p>
            <a:r>
              <a:rPr lang="en-US" sz="2400"/>
              <a:t>It is also a way compounds can be brought from discovery to market in a more efficient manner. Discovering how a certain drug specifically effects tissues is time consuming and labour-intensive for pathologists.</a:t>
            </a:r>
          </a:p>
          <a:p>
            <a:endParaRPr lang="en-US" sz="2400"/>
          </a:p>
          <a:p>
            <a:endParaRPr lang="en-GB" sz="2400"/>
          </a:p>
        </p:txBody>
      </p:sp>
    </p:spTree>
    <p:extLst>
      <p:ext uri="{BB962C8B-B14F-4D97-AF65-F5344CB8AC3E}">
        <p14:creationId xmlns:p14="http://schemas.microsoft.com/office/powerpoint/2010/main" val="107325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E77D3-5C21-4C4C-A904-EFE10EC4E1C2}"/>
              </a:ext>
            </a:extLst>
          </p:cNvPr>
          <p:cNvSpPr>
            <a:spLocks noGrp="1"/>
          </p:cNvSpPr>
          <p:nvPr>
            <p:ph type="title"/>
          </p:nvPr>
        </p:nvSpPr>
        <p:spPr>
          <a:xfrm>
            <a:off x="808638" y="386930"/>
            <a:ext cx="9236700" cy="1188950"/>
          </a:xfrm>
        </p:spPr>
        <p:txBody>
          <a:bodyPr anchor="b">
            <a:normAutofit/>
          </a:bodyPr>
          <a:lstStyle/>
          <a:p>
            <a:r>
              <a:rPr lang="en-GB" sz="5400" b="1">
                <a:cs typeface="Calibri Light"/>
              </a:rPr>
              <a:t>Digital Pathology</a:t>
            </a:r>
            <a:endParaRPr lang="en-GB" sz="5400" b="1"/>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2FE9C9-CE98-458A-AFA1-8209AA09866B}"/>
              </a:ext>
            </a:extLst>
          </p:cNvPr>
          <p:cNvSpPr>
            <a:spLocks noGrp="1"/>
          </p:cNvSpPr>
          <p:nvPr>
            <p:ph idx="1"/>
          </p:nvPr>
        </p:nvSpPr>
        <p:spPr>
          <a:xfrm>
            <a:off x="793660" y="2599509"/>
            <a:ext cx="10143668" cy="3435531"/>
          </a:xfrm>
        </p:spPr>
        <p:txBody>
          <a:bodyPr anchor="ctr">
            <a:normAutofit/>
          </a:bodyPr>
          <a:lstStyle/>
          <a:p>
            <a:r>
              <a:rPr lang="en-US" sz="2200"/>
              <a:t>Utilising high throughput technology, called “Whole Slide Imaging” (WSI) with digital scanners, we can capture images of slides in high definition. </a:t>
            </a:r>
          </a:p>
          <a:p>
            <a:endParaRPr lang="en-US" sz="2200"/>
          </a:p>
          <a:p>
            <a:r>
              <a:rPr lang="en-US" sz="2200"/>
              <a:t>It uses the same conditions such as staining and magnification. WSI also has the advantage of improved perspective with angled views of sample slides.</a:t>
            </a:r>
          </a:p>
          <a:p>
            <a:endParaRPr lang="en-US" sz="2200"/>
          </a:p>
          <a:p>
            <a:r>
              <a:rPr lang="en-US" sz="2200"/>
              <a:t>With enough stored clinical data, it is possible to establish a score to a sample and then compare this to the standard curve of available data. This can then be used to give more accurate prognosis about the progression of various cancers</a:t>
            </a:r>
            <a:endParaRPr lang="en-GB" sz="2200"/>
          </a:p>
        </p:txBody>
      </p:sp>
    </p:spTree>
    <p:extLst>
      <p:ext uri="{BB962C8B-B14F-4D97-AF65-F5344CB8AC3E}">
        <p14:creationId xmlns:p14="http://schemas.microsoft.com/office/powerpoint/2010/main" val="1518609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735D-C96D-4684-844A-4382690CE141}"/>
              </a:ext>
            </a:extLst>
          </p:cNvPr>
          <p:cNvSpPr>
            <a:spLocks noGrp="1"/>
          </p:cNvSpPr>
          <p:nvPr>
            <p:ph type="title"/>
          </p:nvPr>
        </p:nvSpPr>
        <p:spPr>
          <a:xfrm>
            <a:off x="1008483" y="139785"/>
            <a:ext cx="10515600" cy="913169"/>
          </a:xfrm>
        </p:spPr>
        <p:txBody>
          <a:bodyPr/>
          <a:lstStyle/>
          <a:p>
            <a:r>
              <a:rPr lang="en-GB" b="1" dirty="0"/>
              <a:t>Advantages</a:t>
            </a:r>
          </a:p>
        </p:txBody>
      </p:sp>
      <p:sp>
        <p:nvSpPr>
          <p:cNvPr id="3" name="Content Placeholder 2">
            <a:extLst>
              <a:ext uri="{FF2B5EF4-FFF2-40B4-BE49-F238E27FC236}">
                <a16:creationId xmlns:a16="http://schemas.microsoft.com/office/drawing/2014/main" id="{542E79A4-47BD-4C4C-A627-3DEC851F0826}"/>
              </a:ext>
            </a:extLst>
          </p:cNvPr>
          <p:cNvSpPr>
            <a:spLocks noGrp="1"/>
          </p:cNvSpPr>
          <p:nvPr>
            <p:ph idx="1"/>
          </p:nvPr>
        </p:nvSpPr>
        <p:spPr>
          <a:xfrm>
            <a:off x="468733" y="1275204"/>
            <a:ext cx="10515600" cy="5380217"/>
          </a:xfrm>
        </p:spPr>
        <p:txBody>
          <a:bodyPr>
            <a:normAutofit/>
          </a:bodyPr>
          <a:lstStyle/>
          <a:p>
            <a:r>
              <a:rPr lang="en-US" sz="2400" dirty="0"/>
              <a:t>Automated technology is not subject to human bias or error during processing.  </a:t>
            </a:r>
          </a:p>
          <a:p>
            <a:endParaRPr lang="en-US" sz="2400" dirty="0"/>
          </a:p>
          <a:p>
            <a:r>
              <a:rPr lang="en-US" sz="2400" dirty="0"/>
              <a:t>The algorithms used in the process are objective, and accurate</a:t>
            </a:r>
          </a:p>
          <a:p>
            <a:endParaRPr lang="en-US" sz="2400" dirty="0"/>
          </a:p>
          <a:p>
            <a:r>
              <a:rPr lang="en-US" sz="2400" dirty="0"/>
              <a:t>Local/cloud data storage would allow quick access to any stored file.  </a:t>
            </a:r>
          </a:p>
          <a:p>
            <a:endParaRPr lang="en-US" sz="2400" dirty="0"/>
          </a:p>
          <a:p>
            <a:r>
              <a:rPr lang="en-US" sz="2400" dirty="0"/>
              <a:t>Improved perspective with angled views of sample slides.</a:t>
            </a:r>
          </a:p>
          <a:p>
            <a:endParaRPr lang="en-US" sz="2400" dirty="0"/>
          </a:p>
          <a:p>
            <a:r>
              <a:rPr lang="en-US" sz="2400" dirty="0"/>
              <a:t>Remote access to available PCs on the network. The process of automation could be at least partially managed remotely.  </a:t>
            </a:r>
          </a:p>
          <a:p>
            <a:endParaRPr lang="en-US" sz="2400" dirty="0"/>
          </a:p>
          <a:p>
            <a:r>
              <a:rPr lang="en-US" sz="2400" dirty="0"/>
              <a:t>Eliminates the need for a courier service with proper networking infrastructure. </a:t>
            </a:r>
          </a:p>
          <a:p>
            <a:endParaRPr lang="en-US" sz="2400" dirty="0"/>
          </a:p>
          <a:p>
            <a:endParaRPr lang="en-GB" dirty="0"/>
          </a:p>
        </p:txBody>
      </p:sp>
      <p:sp>
        <p:nvSpPr>
          <p:cNvPr id="4" name="Minus Sign 3">
            <a:extLst>
              <a:ext uri="{FF2B5EF4-FFF2-40B4-BE49-F238E27FC236}">
                <a16:creationId xmlns:a16="http://schemas.microsoft.com/office/drawing/2014/main" id="{7364698F-E3C8-F5B9-F1B8-3698ACB30BCC}"/>
              </a:ext>
            </a:extLst>
          </p:cNvPr>
          <p:cNvSpPr/>
          <p:nvPr/>
        </p:nvSpPr>
        <p:spPr>
          <a:xfrm>
            <a:off x="-922867" y="548217"/>
            <a:ext cx="12541249" cy="910166"/>
          </a:xfrm>
          <a:prstGeom prst="mathMinus">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2"/>
              </a:solidFill>
              <a:highlight>
                <a:srgbClr val="FFFF00"/>
              </a:highlight>
              <a:cs typeface="Calibri"/>
            </a:endParaRPr>
          </a:p>
        </p:txBody>
      </p:sp>
    </p:spTree>
    <p:extLst>
      <p:ext uri="{BB962C8B-B14F-4D97-AF65-F5344CB8AC3E}">
        <p14:creationId xmlns:p14="http://schemas.microsoft.com/office/powerpoint/2010/main" val="181447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C05E5-3992-4DA8-A9FE-B8DDA1FF3950}"/>
              </a:ext>
            </a:extLst>
          </p:cNvPr>
          <p:cNvSpPr>
            <a:spLocks noGrp="1"/>
          </p:cNvSpPr>
          <p:nvPr>
            <p:ph type="title"/>
          </p:nvPr>
        </p:nvSpPr>
        <p:spPr>
          <a:xfrm>
            <a:off x="844161" y="-63090"/>
            <a:ext cx="10515600" cy="1325563"/>
          </a:xfrm>
        </p:spPr>
        <p:txBody>
          <a:bodyPr/>
          <a:lstStyle/>
          <a:p>
            <a:r>
              <a:rPr lang="en-GB" b="1" dirty="0"/>
              <a:t>Advantages</a:t>
            </a:r>
            <a:r>
              <a:rPr lang="en-GB" dirty="0"/>
              <a:t> </a:t>
            </a:r>
          </a:p>
        </p:txBody>
      </p:sp>
      <p:sp>
        <p:nvSpPr>
          <p:cNvPr id="3" name="Content Placeholder 2">
            <a:extLst>
              <a:ext uri="{FF2B5EF4-FFF2-40B4-BE49-F238E27FC236}">
                <a16:creationId xmlns:a16="http://schemas.microsoft.com/office/drawing/2014/main" id="{A57EDABD-3346-4AD2-9CF2-C6AAC6718451}"/>
              </a:ext>
            </a:extLst>
          </p:cNvPr>
          <p:cNvSpPr>
            <a:spLocks noGrp="1"/>
          </p:cNvSpPr>
          <p:nvPr>
            <p:ph idx="1"/>
          </p:nvPr>
        </p:nvSpPr>
        <p:spPr>
          <a:xfrm>
            <a:off x="399661" y="1415077"/>
            <a:ext cx="10515600" cy="4827101"/>
          </a:xfrm>
        </p:spPr>
        <p:txBody>
          <a:bodyPr>
            <a:normAutofit fontScale="92500" lnSpcReduction="10000"/>
          </a:bodyPr>
          <a:lstStyle/>
          <a:p>
            <a:r>
              <a:rPr lang="en-US" dirty="0"/>
              <a:t>Speeds up process of pathology. </a:t>
            </a:r>
          </a:p>
          <a:p>
            <a:endParaRPr lang="en-US" dirty="0"/>
          </a:p>
          <a:p>
            <a:pPr marL="0" indent="0">
              <a:buNone/>
            </a:pPr>
            <a:r>
              <a:rPr lang="en-US" dirty="0"/>
              <a:t>A 2016 comparative study on 400 cases between senior pathologists with a digital microscope and a light microscope was conducted. The main outcome measure was the total time it took to complete the tasks. Digital microscopy set a time of 1841 minutes, whilst the light microscope set a time of 1956 minutes, demonstrating a small diagnostic advantage comparing senior pathologists. </a:t>
            </a:r>
          </a:p>
          <a:p>
            <a:endParaRPr lang="en-US" dirty="0"/>
          </a:p>
          <a:p>
            <a:pPr marL="0" indent="0">
              <a:buNone/>
            </a:pPr>
            <a:r>
              <a:rPr lang="en-US" dirty="0"/>
              <a:t>Another similar study published January 2022, compared a digital microscope to a traditional light microscope with less experienced pathologists than the previous study. They found a 26% decrease in time to diagnosis using the digital microscope.  </a:t>
            </a:r>
          </a:p>
          <a:p>
            <a:endParaRPr lang="en-GB" dirty="0"/>
          </a:p>
        </p:txBody>
      </p:sp>
      <p:sp>
        <p:nvSpPr>
          <p:cNvPr id="5" name="Minus Sign 4">
            <a:extLst>
              <a:ext uri="{FF2B5EF4-FFF2-40B4-BE49-F238E27FC236}">
                <a16:creationId xmlns:a16="http://schemas.microsoft.com/office/drawing/2014/main" id="{D84F705E-3C84-4E23-A975-889C51541F64}"/>
              </a:ext>
            </a:extLst>
          </p:cNvPr>
          <p:cNvSpPr/>
          <p:nvPr/>
        </p:nvSpPr>
        <p:spPr>
          <a:xfrm>
            <a:off x="-1145117" y="601134"/>
            <a:ext cx="12541249" cy="910166"/>
          </a:xfrm>
          <a:prstGeom prst="mathMinus">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2"/>
              </a:solidFill>
              <a:highlight>
                <a:srgbClr val="FFFF00"/>
              </a:highlight>
              <a:cs typeface="Calibri"/>
            </a:endParaRPr>
          </a:p>
        </p:txBody>
      </p:sp>
    </p:spTree>
    <p:extLst>
      <p:ext uri="{BB962C8B-B14F-4D97-AF65-F5344CB8AC3E}">
        <p14:creationId xmlns:p14="http://schemas.microsoft.com/office/powerpoint/2010/main" val="120587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D09-24D5-4863-B5DD-563C685B2169}"/>
              </a:ext>
            </a:extLst>
          </p:cNvPr>
          <p:cNvSpPr>
            <a:spLocks noGrp="1"/>
          </p:cNvSpPr>
          <p:nvPr>
            <p:ph type="title"/>
          </p:nvPr>
        </p:nvSpPr>
        <p:spPr>
          <a:xfrm>
            <a:off x="962953" y="127411"/>
            <a:ext cx="10515600" cy="1325563"/>
          </a:xfrm>
        </p:spPr>
        <p:txBody>
          <a:bodyPr/>
          <a:lstStyle/>
          <a:p>
            <a:r>
              <a:rPr lang="en-GB" b="1" dirty="0"/>
              <a:t>Disadvantages</a:t>
            </a:r>
          </a:p>
        </p:txBody>
      </p:sp>
      <p:sp>
        <p:nvSpPr>
          <p:cNvPr id="3" name="Content Placeholder 2">
            <a:extLst>
              <a:ext uri="{FF2B5EF4-FFF2-40B4-BE49-F238E27FC236}">
                <a16:creationId xmlns:a16="http://schemas.microsoft.com/office/drawing/2014/main" id="{83070027-136F-4FD6-AAA2-35547A5ED71E}"/>
              </a:ext>
            </a:extLst>
          </p:cNvPr>
          <p:cNvSpPr>
            <a:spLocks noGrp="1"/>
          </p:cNvSpPr>
          <p:nvPr>
            <p:ph idx="1"/>
          </p:nvPr>
        </p:nvSpPr>
        <p:spPr/>
        <p:txBody>
          <a:bodyPr/>
          <a:lstStyle/>
          <a:p>
            <a:r>
              <a:rPr lang="en-US" dirty="0"/>
              <a:t>Equipment is costly, however may save money with less overtime.</a:t>
            </a:r>
          </a:p>
          <a:p>
            <a:endParaRPr lang="en-US" dirty="0"/>
          </a:p>
          <a:p>
            <a:r>
              <a:rPr lang="en-US" dirty="0"/>
              <a:t>Reduced demand for pathologists. </a:t>
            </a:r>
          </a:p>
          <a:p>
            <a:endParaRPr lang="en-US" dirty="0"/>
          </a:p>
          <a:p>
            <a:r>
              <a:rPr lang="en-US" dirty="0"/>
              <a:t>Training with equipment used may be an additional requirement for pathologists.</a:t>
            </a:r>
          </a:p>
          <a:p>
            <a:endParaRPr lang="en-GB" dirty="0"/>
          </a:p>
        </p:txBody>
      </p:sp>
      <p:sp>
        <p:nvSpPr>
          <p:cNvPr id="5" name="Minus Sign 4">
            <a:extLst>
              <a:ext uri="{FF2B5EF4-FFF2-40B4-BE49-F238E27FC236}">
                <a16:creationId xmlns:a16="http://schemas.microsoft.com/office/drawing/2014/main" id="{D9956972-7639-586B-D810-71954E497813}"/>
              </a:ext>
            </a:extLst>
          </p:cNvPr>
          <p:cNvSpPr/>
          <p:nvPr/>
        </p:nvSpPr>
        <p:spPr>
          <a:xfrm>
            <a:off x="-1102783" y="728135"/>
            <a:ext cx="12541249" cy="984249"/>
          </a:xfrm>
          <a:prstGeom prst="mathMinus">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2"/>
              </a:solidFill>
              <a:highlight>
                <a:srgbClr val="FFFF00"/>
              </a:highlight>
              <a:cs typeface="Calibri"/>
            </a:endParaRPr>
          </a:p>
        </p:txBody>
      </p:sp>
    </p:spTree>
    <p:extLst>
      <p:ext uri="{BB962C8B-B14F-4D97-AF65-F5344CB8AC3E}">
        <p14:creationId xmlns:p14="http://schemas.microsoft.com/office/powerpoint/2010/main" val="9506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FCE7B-46A2-47BA-8400-67C835FB4D6B}"/>
              </a:ext>
            </a:extLst>
          </p:cNvPr>
          <p:cNvSpPr>
            <a:spLocks noGrp="1"/>
          </p:cNvSpPr>
          <p:nvPr>
            <p:ph type="title"/>
          </p:nvPr>
        </p:nvSpPr>
        <p:spPr>
          <a:xfrm>
            <a:off x="589560" y="856180"/>
            <a:ext cx="5279408" cy="1128068"/>
          </a:xfrm>
        </p:spPr>
        <p:txBody>
          <a:bodyPr anchor="ctr">
            <a:normAutofit/>
          </a:bodyPr>
          <a:lstStyle/>
          <a:p>
            <a:r>
              <a:rPr lang="en-GB" b="1" dirty="0"/>
              <a:t>Staining Techniques</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FD23CD-1167-481F-ABC6-972DE9F4A78A}"/>
              </a:ext>
            </a:extLst>
          </p:cNvPr>
          <p:cNvSpPr>
            <a:spLocks noGrp="1"/>
          </p:cNvSpPr>
          <p:nvPr>
            <p:ph idx="1"/>
          </p:nvPr>
        </p:nvSpPr>
        <p:spPr>
          <a:xfrm>
            <a:off x="308884" y="2163492"/>
            <a:ext cx="5570339" cy="4511940"/>
          </a:xfrm>
        </p:spPr>
        <p:txBody>
          <a:bodyPr vert="horz" lIns="91440" tIns="45720" rIns="91440" bIns="45720" rtlCol="0" anchor="ctr">
            <a:noAutofit/>
          </a:bodyPr>
          <a:lstStyle/>
          <a:p>
            <a:r>
              <a:rPr lang="en-US" sz="2300" dirty="0"/>
              <a:t>The main staining technique used is the </a:t>
            </a:r>
            <a:r>
              <a:rPr lang="en-US" sz="2300" dirty="0" err="1"/>
              <a:t>Haematoxylin</a:t>
            </a:r>
            <a:r>
              <a:rPr lang="en-US" sz="2300" dirty="0"/>
              <a:t> and Eosin (H&amp;E) stain. Used in approximately 80% of cases. </a:t>
            </a:r>
            <a:endParaRPr lang="en-US" sz="2300" dirty="0">
              <a:cs typeface="Calibri"/>
            </a:endParaRPr>
          </a:p>
          <a:p>
            <a:endParaRPr lang="en-US" sz="2300" dirty="0">
              <a:cs typeface="Calibri"/>
            </a:endParaRPr>
          </a:p>
          <a:p>
            <a:r>
              <a:rPr lang="en-US" sz="2300" dirty="0"/>
              <a:t>Others such as Immunohistochemistry (IHC) are also used to detect specific proteins for accurate </a:t>
            </a:r>
            <a:r>
              <a:rPr lang="en-US" sz="2300" dirty="0" err="1"/>
              <a:t>tumour</a:t>
            </a:r>
            <a:r>
              <a:rPr lang="en-US" sz="2300" dirty="0"/>
              <a:t> classification.</a:t>
            </a:r>
            <a:endParaRPr lang="en-US" sz="2300" dirty="0">
              <a:cs typeface="Calibri"/>
            </a:endParaRPr>
          </a:p>
          <a:p>
            <a:endParaRPr lang="en-US" sz="2300" dirty="0">
              <a:cs typeface="Calibri"/>
            </a:endParaRPr>
          </a:p>
          <a:p>
            <a:r>
              <a:rPr lang="en-US" sz="2300" dirty="0"/>
              <a:t>In the future it may be possible to virtually create these stains using similar deep learning models without having to stain the sample itself. </a:t>
            </a:r>
            <a:endParaRPr lang="en-GB" sz="2300"/>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application&#10;&#10;Description automatically generated">
            <a:extLst>
              <a:ext uri="{FF2B5EF4-FFF2-40B4-BE49-F238E27FC236}">
                <a16:creationId xmlns:a16="http://schemas.microsoft.com/office/drawing/2014/main" id="{A85FEAF6-7611-72AD-CF11-4E93A2AAB6B4}"/>
              </a:ext>
            </a:extLst>
          </p:cNvPr>
          <p:cNvPicPr>
            <a:picLocks noChangeAspect="1"/>
          </p:cNvPicPr>
          <p:nvPr/>
        </p:nvPicPr>
        <p:blipFill>
          <a:blip r:embed="rId2"/>
          <a:stretch>
            <a:fillRect/>
          </a:stretch>
        </p:blipFill>
        <p:spPr>
          <a:xfrm>
            <a:off x="7329757" y="394002"/>
            <a:ext cx="3894326" cy="2884098"/>
          </a:xfrm>
          <a:prstGeom prst="rect">
            <a:avLst/>
          </a:prstGeom>
        </p:spPr>
      </p:pic>
      <p:sp>
        <p:nvSpPr>
          <p:cNvPr id="28" name="Rectangle 2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424EC915-8B06-EAC5-40A6-76647D6CEB36}"/>
              </a:ext>
            </a:extLst>
          </p:cNvPr>
          <p:cNvPicPr>
            <a:picLocks noChangeAspect="1"/>
          </p:cNvPicPr>
          <p:nvPr/>
        </p:nvPicPr>
        <p:blipFill>
          <a:blip r:embed="rId3"/>
          <a:stretch>
            <a:fillRect/>
          </a:stretch>
        </p:blipFill>
        <p:spPr>
          <a:xfrm>
            <a:off x="7450284" y="3687017"/>
            <a:ext cx="3640969" cy="2737961"/>
          </a:xfrm>
          <a:prstGeom prst="rect">
            <a:avLst/>
          </a:prstGeom>
        </p:spPr>
      </p:pic>
      <p:sp>
        <p:nvSpPr>
          <p:cNvPr id="7" name="Arrow: Up 6">
            <a:extLst>
              <a:ext uri="{FF2B5EF4-FFF2-40B4-BE49-F238E27FC236}">
                <a16:creationId xmlns:a16="http://schemas.microsoft.com/office/drawing/2014/main" id="{03444136-45B6-8D0D-74A7-95BEEA2993FA}"/>
              </a:ext>
            </a:extLst>
          </p:cNvPr>
          <p:cNvSpPr/>
          <p:nvPr/>
        </p:nvSpPr>
        <p:spPr>
          <a:xfrm rot="5040000">
            <a:off x="6006997" y="2226725"/>
            <a:ext cx="480164" cy="981205"/>
          </a:xfrm>
          <a:prstGeom prst="upArrow">
            <a:avLst/>
          </a:prstGeom>
          <a:solidFill>
            <a:srgbClr val="ED7D3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Arrow: Up 20">
            <a:extLst>
              <a:ext uri="{FF2B5EF4-FFF2-40B4-BE49-F238E27FC236}">
                <a16:creationId xmlns:a16="http://schemas.microsoft.com/office/drawing/2014/main" id="{E7D9DFC9-0736-5BA6-8FA7-76CA8A1DC083}"/>
              </a:ext>
            </a:extLst>
          </p:cNvPr>
          <p:cNvSpPr/>
          <p:nvPr/>
        </p:nvSpPr>
        <p:spPr>
          <a:xfrm rot="6060000">
            <a:off x="6080066" y="3834231"/>
            <a:ext cx="480164" cy="981205"/>
          </a:xfrm>
          <a:prstGeom prst="upArrow">
            <a:avLst/>
          </a:prstGeom>
          <a:solidFill>
            <a:srgbClr val="ED7D31"/>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475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9F2F-D128-4AB4-8E1F-E4D4056AECFB}"/>
              </a:ext>
            </a:extLst>
          </p:cNvPr>
          <p:cNvSpPr>
            <a:spLocks noGrp="1"/>
          </p:cNvSpPr>
          <p:nvPr>
            <p:ph type="title"/>
          </p:nvPr>
        </p:nvSpPr>
        <p:spPr>
          <a:xfrm>
            <a:off x="690033" y="-79375"/>
            <a:ext cx="10515600" cy="1325563"/>
          </a:xfrm>
        </p:spPr>
        <p:txBody>
          <a:bodyPr/>
          <a:lstStyle/>
          <a:p>
            <a:r>
              <a:rPr lang="en-GB" b="1" dirty="0"/>
              <a:t>Digital Pathology and Gastric Cancer</a:t>
            </a:r>
          </a:p>
        </p:txBody>
      </p:sp>
      <p:sp>
        <p:nvSpPr>
          <p:cNvPr id="3" name="Content Placeholder 2">
            <a:extLst>
              <a:ext uri="{FF2B5EF4-FFF2-40B4-BE49-F238E27FC236}">
                <a16:creationId xmlns:a16="http://schemas.microsoft.com/office/drawing/2014/main" id="{D5377C87-C3D0-4B65-B797-3DDB3B0487CF}"/>
              </a:ext>
            </a:extLst>
          </p:cNvPr>
          <p:cNvSpPr>
            <a:spLocks noGrp="1"/>
          </p:cNvSpPr>
          <p:nvPr>
            <p:ph idx="1"/>
          </p:nvPr>
        </p:nvSpPr>
        <p:spPr/>
        <p:txBody>
          <a:bodyPr>
            <a:normAutofit lnSpcReduction="10000"/>
          </a:bodyPr>
          <a:lstStyle/>
          <a:p>
            <a:r>
              <a:rPr lang="en-US" dirty="0"/>
              <a:t>A 2020 study examining the diagnosis accuracy of a deep learning model using WSI in gastric cancer, showed a sensitivity at just under 100% and an average specificity of 80.6%.</a:t>
            </a:r>
          </a:p>
          <a:p>
            <a:pPr marL="0" indent="0">
              <a:buNone/>
            </a:pPr>
            <a:endParaRPr lang="en-US" dirty="0"/>
          </a:p>
          <a:p>
            <a:r>
              <a:rPr lang="en-US" dirty="0"/>
              <a:t>Another similar study in 2019 using a re-calibrated multi-instance deep learning model showed an accuracy of 86%. </a:t>
            </a:r>
          </a:p>
          <a:p>
            <a:pPr marL="0" indent="0">
              <a:buNone/>
            </a:pPr>
            <a:endParaRPr lang="en-US" dirty="0"/>
          </a:p>
          <a:p>
            <a:r>
              <a:rPr lang="en-US" dirty="0"/>
              <a:t>A paper published in 2021 showed predictive capability by successfully predicting the progression of a case of gastric cancer using lymph node histopathology images.</a:t>
            </a:r>
          </a:p>
          <a:p>
            <a:endParaRPr lang="en-GB" dirty="0"/>
          </a:p>
        </p:txBody>
      </p:sp>
      <p:sp>
        <p:nvSpPr>
          <p:cNvPr id="5" name="Minus Sign 4">
            <a:extLst>
              <a:ext uri="{FF2B5EF4-FFF2-40B4-BE49-F238E27FC236}">
                <a16:creationId xmlns:a16="http://schemas.microsoft.com/office/drawing/2014/main" id="{F49584E0-8473-9C54-2FDD-170696D532F2}"/>
              </a:ext>
            </a:extLst>
          </p:cNvPr>
          <p:cNvSpPr/>
          <p:nvPr/>
        </p:nvSpPr>
        <p:spPr>
          <a:xfrm>
            <a:off x="-1134534" y="717550"/>
            <a:ext cx="12541249" cy="910166"/>
          </a:xfrm>
          <a:prstGeom prst="mathMinus">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2"/>
              </a:solidFill>
              <a:highlight>
                <a:srgbClr val="FFFF00"/>
              </a:highlight>
              <a:cs typeface="Calibri"/>
            </a:endParaRPr>
          </a:p>
        </p:txBody>
      </p:sp>
    </p:spTree>
    <p:extLst>
      <p:ext uri="{BB962C8B-B14F-4D97-AF65-F5344CB8AC3E}">
        <p14:creationId xmlns:p14="http://schemas.microsoft.com/office/powerpoint/2010/main" val="777522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83B-BD01-28E0-F318-D850BAB9DB3E}"/>
              </a:ext>
            </a:extLst>
          </p:cNvPr>
          <p:cNvSpPr>
            <a:spLocks noGrp="1"/>
          </p:cNvSpPr>
          <p:nvPr>
            <p:ph type="title"/>
          </p:nvPr>
        </p:nvSpPr>
        <p:spPr>
          <a:xfrm>
            <a:off x="679450" y="121708"/>
            <a:ext cx="10515600" cy="1325563"/>
          </a:xfrm>
        </p:spPr>
        <p:txBody>
          <a:bodyPr/>
          <a:lstStyle/>
          <a:p>
            <a:r>
              <a:rPr lang="en-US" b="1" dirty="0"/>
              <a:t>How we can use dogs to detect cancer?</a:t>
            </a:r>
          </a:p>
        </p:txBody>
      </p:sp>
      <p:sp>
        <p:nvSpPr>
          <p:cNvPr id="3" name="Content Placeholder 2">
            <a:extLst>
              <a:ext uri="{FF2B5EF4-FFF2-40B4-BE49-F238E27FC236}">
                <a16:creationId xmlns:a16="http://schemas.microsoft.com/office/drawing/2014/main" id="{B6092328-95F0-0431-CBA5-7156CA7BE201}"/>
              </a:ext>
            </a:extLst>
          </p:cNvPr>
          <p:cNvSpPr>
            <a:spLocks noGrp="1"/>
          </p:cNvSpPr>
          <p:nvPr>
            <p:ph idx="1"/>
          </p:nvPr>
        </p:nvSpPr>
        <p:spPr>
          <a:xfrm>
            <a:off x="838200" y="1825625"/>
            <a:ext cx="6721495" cy="1949962"/>
          </a:xfrm>
        </p:spPr>
        <p:txBody>
          <a:bodyPr>
            <a:normAutofit/>
          </a:bodyPr>
          <a:lstStyle/>
          <a:p>
            <a:r>
              <a:rPr lang="en-US"/>
              <a:t>Or </a:t>
            </a:r>
            <a:r>
              <a:rPr lang="en-US" b="1"/>
              <a:t>A.I. models for Gastric Histopathology</a:t>
            </a:r>
          </a:p>
          <a:p>
            <a:r>
              <a:rPr lang="en-US"/>
              <a:t>Using real dogs is difficult</a:t>
            </a:r>
          </a:p>
          <a:p>
            <a:r>
              <a:rPr lang="en-US"/>
              <a:t>Learning what molecules dogs are detecting is also difficult</a:t>
            </a:r>
          </a:p>
          <a:p>
            <a:pPr marL="0" indent="0">
              <a:buNone/>
            </a:pPr>
            <a:endParaRPr lang="en-US"/>
          </a:p>
        </p:txBody>
      </p:sp>
      <p:pic>
        <p:nvPicPr>
          <p:cNvPr id="5" name="Picture 4" descr="A dog wearing a white coat&#10;&#10;Description automatically generated with low confidence">
            <a:extLst>
              <a:ext uri="{FF2B5EF4-FFF2-40B4-BE49-F238E27FC236}">
                <a16:creationId xmlns:a16="http://schemas.microsoft.com/office/drawing/2014/main" id="{AED6862D-CC51-4126-B455-0393F5ECED58}"/>
              </a:ext>
            </a:extLst>
          </p:cNvPr>
          <p:cNvPicPr>
            <a:picLocks noChangeAspect="1"/>
          </p:cNvPicPr>
          <p:nvPr/>
        </p:nvPicPr>
        <p:blipFill>
          <a:blip r:embed="rId3"/>
          <a:stretch>
            <a:fillRect/>
          </a:stretch>
        </p:blipFill>
        <p:spPr>
          <a:xfrm>
            <a:off x="7895597" y="1261523"/>
            <a:ext cx="3794105" cy="4719497"/>
          </a:xfrm>
          <a:prstGeom prst="rect">
            <a:avLst/>
          </a:prstGeom>
        </p:spPr>
      </p:pic>
      <p:pic>
        <p:nvPicPr>
          <p:cNvPr id="6" name="Picture 5" descr="Chart, histogram&#10;&#10;Description automatically generated">
            <a:extLst>
              <a:ext uri="{FF2B5EF4-FFF2-40B4-BE49-F238E27FC236}">
                <a16:creationId xmlns:a16="http://schemas.microsoft.com/office/drawing/2014/main" id="{F3CF500A-BE80-4E5D-B329-91B35E63A9D3}"/>
              </a:ext>
            </a:extLst>
          </p:cNvPr>
          <p:cNvPicPr>
            <a:picLocks noChangeAspect="1"/>
          </p:cNvPicPr>
          <p:nvPr/>
        </p:nvPicPr>
        <p:blipFill rotWithShape="1">
          <a:blip r:embed="rId4"/>
          <a:srcRect l="18304" r="16010"/>
          <a:stretch/>
        </p:blipFill>
        <p:spPr>
          <a:xfrm>
            <a:off x="4930563" y="3429000"/>
            <a:ext cx="2965034" cy="3009322"/>
          </a:xfrm>
          <a:prstGeom prst="rect">
            <a:avLst/>
          </a:prstGeom>
        </p:spPr>
      </p:pic>
      <p:sp>
        <p:nvSpPr>
          <p:cNvPr id="4" name="Minus Sign 3">
            <a:extLst>
              <a:ext uri="{FF2B5EF4-FFF2-40B4-BE49-F238E27FC236}">
                <a16:creationId xmlns:a16="http://schemas.microsoft.com/office/drawing/2014/main" id="{0D96371D-2DA9-3A54-0762-D38F9E0766B2}"/>
              </a:ext>
            </a:extLst>
          </p:cNvPr>
          <p:cNvSpPr/>
          <p:nvPr/>
        </p:nvSpPr>
        <p:spPr>
          <a:xfrm>
            <a:off x="-996950" y="802217"/>
            <a:ext cx="12541249" cy="910166"/>
          </a:xfrm>
          <a:prstGeom prst="mathMinus">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2"/>
              </a:solidFill>
              <a:highlight>
                <a:srgbClr val="FFFF00"/>
              </a:highlight>
              <a:cs typeface="Calibri"/>
            </a:endParaRPr>
          </a:p>
        </p:txBody>
      </p:sp>
    </p:spTree>
    <p:extLst>
      <p:ext uri="{BB962C8B-B14F-4D97-AF65-F5344CB8AC3E}">
        <p14:creationId xmlns:p14="http://schemas.microsoft.com/office/powerpoint/2010/main" val="3688896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og wearing a white coat and stethoscope&#10;&#10;Description automatically generated with medium confidence">
            <a:extLst>
              <a:ext uri="{FF2B5EF4-FFF2-40B4-BE49-F238E27FC236}">
                <a16:creationId xmlns:a16="http://schemas.microsoft.com/office/drawing/2014/main" id="{41016DB5-CA65-4DB4-B3A1-1D4E67C491CC}"/>
              </a:ext>
            </a:extLst>
          </p:cNvPr>
          <p:cNvPicPr>
            <a:picLocks noChangeAspect="1"/>
          </p:cNvPicPr>
          <p:nvPr/>
        </p:nvPicPr>
        <p:blipFill>
          <a:blip r:embed="rId3"/>
          <a:stretch>
            <a:fillRect/>
          </a:stretch>
        </p:blipFill>
        <p:spPr>
          <a:xfrm>
            <a:off x="7669761" y="975305"/>
            <a:ext cx="4233791" cy="5144339"/>
          </a:xfrm>
          <a:prstGeom prst="rect">
            <a:avLst/>
          </a:prstGeom>
        </p:spPr>
      </p:pic>
      <p:sp>
        <p:nvSpPr>
          <p:cNvPr id="2" name="Title 1">
            <a:extLst>
              <a:ext uri="{FF2B5EF4-FFF2-40B4-BE49-F238E27FC236}">
                <a16:creationId xmlns:a16="http://schemas.microsoft.com/office/drawing/2014/main" id="{B34A083B-BD01-28E0-F318-D850BAB9DB3E}"/>
              </a:ext>
            </a:extLst>
          </p:cNvPr>
          <p:cNvSpPr>
            <a:spLocks noGrp="1"/>
          </p:cNvSpPr>
          <p:nvPr>
            <p:ph type="title"/>
          </p:nvPr>
        </p:nvSpPr>
        <p:spPr>
          <a:xfrm>
            <a:off x="361950" y="-5292"/>
            <a:ext cx="10515600" cy="1325563"/>
          </a:xfrm>
        </p:spPr>
        <p:txBody>
          <a:bodyPr/>
          <a:lstStyle/>
          <a:p>
            <a:r>
              <a:rPr lang="en-US" b="1" dirty="0"/>
              <a:t>A.I models for Gastric Histopathology</a:t>
            </a:r>
          </a:p>
        </p:txBody>
      </p:sp>
      <p:sp>
        <p:nvSpPr>
          <p:cNvPr id="7" name="TextBox 6">
            <a:extLst>
              <a:ext uri="{FF2B5EF4-FFF2-40B4-BE49-F238E27FC236}">
                <a16:creationId xmlns:a16="http://schemas.microsoft.com/office/drawing/2014/main" id="{A580B2DB-8988-497B-A71C-6F50E60B6B26}"/>
              </a:ext>
            </a:extLst>
          </p:cNvPr>
          <p:cNvSpPr txBox="1"/>
          <p:nvPr/>
        </p:nvSpPr>
        <p:spPr>
          <a:xfrm>
            <a:off x="359450" y="4057541"/>
            <a:ext cx="7049729" cy="2062103"/>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endParaRPr lang="en-US" sz="3200" b="1"/>
          </a:p>
          <a:p>
            <a:pPr algn="ctr"/>
            <a:r>
              <a:rPr lang="en-US" sz="3200" b="1"/>
              <a:t>Easier to use images of dogs to detect cancer instead!</a:t>
            </a:r>
          </a:p>
          <a:p>
            <a:pPr algn="ctr"/>
            <a:endParaRPr lang="en-GB" sz="3200"/>
          </a:p>
        </p:txBody>
      </p:sp>
      <p:sp>
        <p:nvSpPr>
          <p:cNvPr id="8" name="Content Placeholder 2">
            <a:extLst>
              <a:ext uri="{FF2B5EF4-FFF2-40B4-BE49-F238E27FC236}">
                <a16:creationId xmlns:a16="http://schemas.microsoft.com/office/drawing/2014/main" id="{3BAEF668-05ED-4284-BB0D-104B658FD2C2}"/>
              </a:ext>
            </a:extLst>
          </p:cNvPr>
          <p:cNvSpPr>
            <a:spLocks noGrp="1"/>
          </p:cNvSpPr>
          <p:nvPr>
            <p:ph idx="1"/>
          </p:nvPr>
        </p:nvSpPr>
        <p:spPr>
          <a:xfrm>
            <a:off x="690033" y="1592792"/>
            <a:ext cx="6721495" cy="1949962"/>
          </a:xfrm>
        </p:spPr>
        <p:txBody>
          <a:bodyPr>
            <a:normAutofit fontScale="92500"/>
          </a:bodyPr>
          <a:lstStyle/>
          <a:p>
            <a:r>
              <a:rPr lang="en-US"/>
              <a:t>A.K.A How we can use dogs to detect cancer</a:t>
            </a:r>
          </a:p>
          <a:p>
            <a:r>
              <a:rPr lang="en-US"/>
              <a:t>Using real dogs is difficult</a:t>
            </a:r>
          </a:p>
          <a:p>
            <a:r>
              <a:rPr lang="en-US"/>
              <a:t>Learning what molecules dogs are detecting is also difficult</a:t>
            </a:r>
          </a:p>
          <a:p>
            <a:pPr marL="0" indent="0">
              <a:buNone/>
            </a:pPr>
            <a:endParaRPr lang="en-US"/>
          </a:p>
        </p:txBody>
      </p:sp>
    </p:spTree>
    <p:extLst>
      <p:ext uri="{BB962C8B-B14F-4D97-AF65-F5344CB8AC3E}">
        <p14:creationId xmlns:p14="http://schemas.microsoft.com/office/powerpoint/2010/main" val="79995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0548-7580-85E2-BEAB-100ED1A55A40}"/>
              </a:ext>
            </a:extLst>
          </p:cNvPr>
          <p:cNvSpPr>
            <a:spLocks noGrp="1"/>
          </p:cNvSpPr>
          <p:nvPr>
            <p:ph type="title"/>
          </p:nvPr>
        </p:nvSpPr>
        <p:spPr/>
        <p:txBody>
          <a:bodyPr/>
          <a:lstStyle/>
          <a:p>
            <a:r>
              <a:rPr lang="en-US" b="1">
                <a:cs typeface="Calibri Light"/>
              </a:rPr>
              <a:t>What is stomach cancer?</a:t>
            </a:r>
            <a:endParaRPr lang="en-US" b="1">
              <a:ea typeface="Calibri Light"/>
              <a:cs typeface="Calibri Light"/>
            </a:endParaRPr>
          </a:p>
        </p:txBody>
      </p:sp>
      <p:sp>
        <p:nvSpPr>
          <p:cNvPr id="3" name="Content Placeholder 2">
            <a:extLst>
              <a:ext uri="{FF2B5EF4-FFF2-40B4-BE49-F238E27FC236}">
                <a16:creationId xmlns:a16="http://schemas.microsoft.com/office/drawing/2014/main" id="{3D9A5CAA-E47C-DB47-7E2C-FAE938C6842B}"/>
              </a:ext>
            </a:extLst>
          </p:cNvPr>
          <p:cNvSpPr>
            <a:spLocks noGrp="1"/>
          </p:cNvSpPr>
          <p:nvPr>
            <p:ph idx="1"/>
          </p:nvPr>
        </p:nvSpPr>
        <p:spPr>
          <a:xfrm>
            <a:off x="-7841" y="1471161"/>
            <a:ext cx="12188391" cy="488330"/>
          </a:xfrm>
          <a:solidFill>
            <a:schemeClr val="accent1"/>
          </a:solidFill>
          <a:ln w="28575">
            <a:noFill/>
          </a:ln>
        </p:spPr>
        <p:txBody>
          <a:bodyPr vert="horz" lIns="91440" tIns="45720" rIns="91440" bIns="45720" rtlCol="0" anchor="t">
            <a:noAutofit/>
          </a:bodyPr>
          <a:lstStyle/>
          <a:p>
            <a:pPr marL="0" indent="0" algn="ctr">
              <a:buNone/>
            </a:pPr>
            <a:r>
              <a:rPr lang="en-US">
                <a:solidFill>
                  <a:srgbClr val="F4B183"/>
                </a:solidFill>
                <a:cs typeface="Calibri"/>
              </a:rPr>
              <a:t>Stomach cancer - the second most common cause of cancer-related death</a:t>
            </a:r>
          </a:p>
        </p:txBody>
      </p:sp>
      <p:sp>
        <p:nvSpPr>
          <p:cNvPr id="4" name="TextBox 3">
            <a:extLst>
              <a:ext uri="{FF2B5EF4-FFF2-40B4-BE49-F238E27FC236}">
                <a16:creationId xmlns:a16="http://schemas.microsoft.com/office/drawing/2014/main" id="{A768BD8A-62C2-48FD-21B3-803A24C5C1EB}"/>
              </a:ext>
            </a:extLst>
          </p:cNvPr>
          <p:cNvSpPr txBox="1"/>
          <p:nvPr/>
        </p:nvSpPr>
        <p:spPr>
          <a:xfrm>
            <a:off x="-8506" y="6205122"/>
            <a:ext cx="12188241" cy="400110"/>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accent2">
                    <a:lumMod val="60000"/>
                    <a:lumOff val="40000"/>
                  </a:schemeClr>
                </a:solidFill>
              </a:rPr>
              <a:t>Highest incidence rates in Japan, China, South America, and Eastern Europe [1]</a:t>
            </a:r>
            <a:endParaRPr lang="en-US" sz="2000">
              <a:solidFill>
                <a:schemeClr val="accent2">
                  <a:lumMod val="60000"/>
                  <a:lumOff val="40000"/>
                </a:schemeClr>
              </a:solidFill>
              <a:cs typeface="Calibri"/>
            </a:endParaRPr>
          </a:p>
        </p:txBody>
      </p:sp>
      <p:pic>
        <p:nvPicPr>
          <p:cNvPr id="6" name="Picture 6" descr="Map&#10;&#10;Description automatically generated">
            <a:extLst>
              <a:ext uri="{FF2B5EF4-FFF2-40B4-BE49-F238E27FC236}">
                <a16:creationId xmlns:a16="http://schemas.microsoft.com/office/drawing/2014/main" id="{E1FF30D3-93CF-1C06-4792-BEE7A9E6760F}"/>
              </a:ext>
            </a:extLst>
          </p:cNvPr>
          <p:cNvPicPr>
            <a:picLocks noChangeAspect="1"/>
          </p:cNvPicPr>
          <p:nvPr/>
        </p:nvPicPr>
        <p:blipFill>
          <a:blip r:embed="rId3"/>
          <a:stretch>
            <a:fillRect/>
          </a:stretch>
        </p:blipFill>
        <p:spPr>
          <a:xfrm>
            <a:off x="1524" y="2057672"/>
            <a:ext cx="12190265" cy="3783978"/>
          </a:xfrm>
          <a:prstGeom prst="rect">
            <a:avLst/>
          </a:prstGeom>
          <a:ln w="28575">
            <a:noFill/>
          </a:ln>
        </p:spPr>
      </p:pic>
      <p:sp>
        <p:nvSpPr>
          <p:cNvPr id="7" name="TextBox 6">
            <a:extLst>
              <a:ext uri="{FF2B5EF4-FFF2-40B4-BE49-F238E27FC236}">
                <a16:creationId xmlns:a16="http://schemas.microsoft.com/office/drawing/2014/main" id="{F3CBD6B1-42CF-C3FF-111C-EC0A6B956557}"/>
              </a:ext>
            </a:extLst>
          </p:cNvPr>
          <p:cNvSpPr txBox="1"/>
          <p:nvPr/>
        </p:nvSpPr>
        <p:spPr>
          <a:xfrm>
            <a:off x="253134" y="5839698"/>
            <a:ext cx="61092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[Age standardized rates of stomach cancer incidence by country]</a:t>
            </a:r>
          </a:p>
        </p:txBody>
      </p:sp>
    </p:spTree>
    <p:extLst>
      <p:ext uri="{BB962C8B-B14F-4D97-AF65-F5344CB8AC3E}">
        <p14:creationId xmlns:p14="http://schemas.microsoft.com/office/powerpoint/2010/main" val="2752728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83B-BD01-28E0-F318-D850BAB9DB3E}"/>
              </a:ext>
            </a:extLst>
          </p:cNvPr>
          <p:cNvSpPr>
            <a:spLocks noGrp="1"/>
          </p:cNvSpPr>
          <p:nvPr>
            <p:ph type="title"/>
          </p:nvPr>
        </p:nvSpPr>
        <p:spPr/>
        <p:txBody>
          <a:bodyPr/>
          <a:lstStyle/>
          <a:p>
            <a:r>
              <a:rPr lang="en-US" b="1" dirty="0"/>
              <a:t>Computer Vision Primer – Classification +</a:t>
            </a:r>
          </a:p>
        </p:txBody>
      </p:sp>
      <p:pic>
        <p:nvPicPr>
          <p:cNvPr id="6" name="Content Placeholder 5" descr="A picture containing text, cat, mammal&#10;&#10;Description automatically generated">
            <a:extLst>
              <a:ext uri="{FF2B5EF4-FFF2-40B4-BE49-F238E27FC236}">
                <a16:creationId xmlns:a16="http://schemas.microsoft.com/office/drawing/2014/main" id="{87E26D40-9F6C-45F9-8F47-E43A29DAE666}"/>
              </a:ext>
            </a:extLst>
          </p:cNvPr>
          <p:cNvPicPr>
            <a:picLocks noGrp="1" noChangeAspect="1"/>
          </p:cNvPicPr>
          <p:nvPr>
            <p:ph idx="1"/>
          </p:nvPr>
        </p:nvPicPr>
        <p:blipFill>
          <a:blip r:embed="rId3"/>
          <a:stretch>
            <a:fillRect/>
          </a:stretch>
        </p:blipFill>
        <p:spPr>
          <a:xfrm>
            <a:off x="1536998" y="1906361"/>
            <a:ext cx="8919221" cy="3712786"/>
          </a:xfrm>
        </p:spPr>
      </p:pic>
    </p:spTree>
    <p:extLst>
      <p:ext uri="{BB962C8B-B14F-4D97-AF65-F5344CB8AC3E}">
        <p14:creationId xmlns:p14="http://schemas.microsoft.com/office/powerpoint/2010/main" val="226975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83B-BD01-28E0-F318-D850BAB9DB3E}"/>
              </a:ext>
            </a:extLst>
          </p:cNvPr>
          <p:cNvSpPr>
            <a:spLocks noGrp="1"/>
          </p:cNvSpPr>
          <p:nvPr>
            <p:ph type="title"/>
          </p:nvPr>
        </p:nvSpPr>
        <p:spPr>
          <a:xfrm>
            <a:off x="838200" y="195792"/>
            <a:ext cx="10515600" cy="1325563"/>
          </a:xfrm>
        </p:spPr>
        <p:txBody>
          <a:bodyPr/>
          <a:lstStyle/>
          <a:p>
            <a:r>
              <a:rPr lang="en-US" b="1" dirty="0"/>
              <a:t>Computer Vision Primer – GPT-2 Demo</a:t>
            </a:r>
          </a:p>
        </p:txBody>
      </p:sp>
      <p:pic>
        <p:nvPicPr>
          <p:cNvPr id="11" name="Content Placeholder 10">
            <a:extLst>
              <a:ext uri="{FF2B5EF4-FFF2-40B4-BE49-F238E27FC236}">
                <a16:creationId xmlns:a16="http://schemas.microsoft.com/office/drawing/2014/main" id="{E54C9585-4815-4667-8F9B-E17AC98D64E7}"/>
              </a:ext>
            </a:extLst>
          </p:cNvPr>
          <p:cNvPicPr>
            <a:picLocks noGrp="1" noChangeAspect="1"/>
          </p:cNvPicPr>
          <p:nvPr>
            <p:ph idx="1"/>
          </p:nvPr>
        </p:nvPicPr>
        <p:blipFill rotWithShape="1">
          <a:blip r:embed="rId3"/>
          <a:srcRect r="24633"/>
          <a:stretch/>
        </p:blipFill>
        <p:spPr>
          <a:xfrm>
            <a:off x="6540212" y="1221962"/>
            <a:ext cx="4578362" cy="5636038"/>
          </a:xfrm>
        </p:spPr>
      </p:pic>
      <p:sp>
        <p:nvSpPr>
          <p:cNvPr id="12" name="TextBox 11">
            <a:extLst>
              <a:ext uri="{FF2B5EF4-FFF2-40B4-BE49-F238E27FC236}">
                <a16:creationId xmlns:a16="http://schemas.microsoft.com/office/drawing/2014/main" id="{76AB8D7E-C7BC-48C6-9A71-A80B08DA4E3F}"/>
              </a:ext>
            </a:extLst>
          </p:cNvPr>
          <p:cNvSpPr txBox="1"/>
          <p:nvPr/>
        </p:nvSpPr>
        <p:spPr>
          <a:xfrm>
            <a:off x="765110" y="1567543"/>
            <a:ext cx="5262466" cy="2677656"/>
          </a:xfrm>
          <a:prstGeom prst="rect">
            <a:avLst/>
          </a:prstGeom>
          <a:noFill/>
        </p:spPr>
        <p:txBody>
          <a:bodyPr wrap="square" rtlCol="0">
            <a:spAutoFit/>
          </a:bodyPr>
          <a:lstStyle/>
          <a:p>
            <a:pPr marL="285750" indent="-285750">
              <a:buFont typeface="Arial" panose="020B0604020202020204" pitchFamily="34" charset="0"/>
              <a:buChar char="•"/>
            </a:pPr>
            <a:r>
              <a:rPr lang="en-GB" sz="2800"/>
              <a:t>Deep Learning Models are getting progressively more sophisticated</a:t>
            </a:r>
          </a:p>
          <a:p>
            <a:pPr marL="285750" indent="-285750">
              <a:buFont typeface="Arial" panose="020B0604020202020204" pitchFamily="34" charset="0"/>
              <a:buChar char="•"/>
            </a:pPr>
            <a:r>
              <a:rPr lang="en-GB" sz="2800"/>
              <a:t>GPT-2 was released in 2019 and is already out of date compared to current technology</a:t>
            </a:r>
          </a:p>
        </p:txBody>
      </p:sp>
      <p:pic>
        <p:nvPicPr>
          <p:cNvPr id="16" name="Picture 15">
            <a:extLst>
              <a:ext uri="{FF2B5EF4-FFF2-40B4-BE49-F238E27FC236}">
                <a16:creationId xmlns:a16="http://schemas.microsoft.com/office/drawing/2014/main" id="{9F7DBC29-A64D-4CB6-B665-FECE77056E89}"/>
              </a:ext>
            </a:extLst>
          </p:cNvPr>
          <p:cNvPicPr>
            <a:picLocks noChangeAspect="1"/>
          </p:cNvPicPr>
          <p:nvPr/>
        </p:nvPicPr>
        <p:blipFill>
          <a:blip r:embed="rId4"/>
          <a:stretch>
            <a:fillRect/>
          </a:stretch>
        </p:blipFill>
        <p:spPr>
          <a:xfrm>
            <a:off x="503894" y="4485377"/>
            <a:ext cx="5662387" cy="1610159"/>
          </a:xfrm>
          <a:prstGeom prst="rect">
            <a:avLst/>
          </a:prstGeom>
        </p:spPr>
      </p:pic>
    </p:spTree>
    <p:extLst>
      <p:ext uri="{BB962C8B-B14F-4D97-AF65-F5344CB8AC3E}">
        <p14:creationId xmlns:p14="http://schemas.microsoft.com/office/powerpoint/2010/main" val="6826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83B-BD01-28E0-F318-D850BAB9DB3E}"/>
              </a:ext>
            </a:extLst>
          </p:cNvPr>
          <p:cNvSpPr>
            <a:spLocks noGrp="1"/>
          </p:cNvSpPr>
          <p:nvPr>
            <p:ph type="title"/>
          </p:nvPr>
        </p:nvSpPr>
        <p:spPr/>
        <p:txBody>
          <a:bodyPr/>
          <a:lstStyle/>
          <a:p>
            <a:r>
              <a:rPr lang="en-US" b="1" dirty="0"/>
              <a:t>Computer Vision Primer – Transfer Learning</a:t>
            </a:r>
          </a:p>
        </p:txBody>
      </p:sp>
      <p:pic>
        <p:nvPicPr>
          <p:cNvPr id="11" name="Content Placeholder 10" descr="Text&#10;&#10;Description automatically generated">
            <a:extLst>
              <a:ext uri="{FF2B5EF4-FFF2-40B4-BE49-F238E27FC236}">
                <a16:creationId xmlns:a16="http://schemas.microsoft.com/office/drawing/2014/main" id="{E5141BBA-B7E0-4605-A973-09EB316550DD}"/>
              </a:ext>
            </a:extLst>
          </p:cNvPr>
          <p:cNvPicPr>
            <a:picLocks noGrp="1" noChangeAspect="1"/>
          </p:cNvPicPr>
          <p:nvPr>
            <p:ph idx="1"/>
          </p:nvPr>
        </p:nvPicPr>
        <p:blipFill>
          <a:blip r:embed="rId3"/>
          <a:stretch>
            <a:fillRect/>
          </a:stretch>
        </p:blipFill>
        <p:spPr>
          <a:xfrm>
            <a:off x="1786342" y="1380718"/>
            <a:ext cx="8389671" cy="5407707"/>
          </a:xfrm>
        </p:spPr>
      </p:pic>
      <p:pic>
        <p:nvPicPr>
          <p:cNvPr id="13" name="Picture 12" descr="A close up of a dog's face&#10;&#10;Description automatically generated with low confidence">
            <a:extLst>
              <a:ext uri="{FF2B5EF4-FFF2-40B4-BE49-F238E27FC236}">
                <a16:creationId xmlns:a16="http://schemas.microsoft.com/office/drawing/2014/main" id="{23DBE033-4D0D-4C0C-8D35-5927FE21384B}"/>
              </a:ext>
            </a:extLst>
          </p:cNvPr>
          <p:cNvPicPr>
            <a:picLocks noChangeAspect="1"/>
          </p:cNvPicPr>
          <p:nvPr/>
        </p:nvPicPr>
        <p:blipFill>
          <a:blip r:embed="rId4"/>
          <a:stretch>
            <a:fillRect/>
          </a:stretch>
        </p:blipFill>
        <p:spPr>
          <a:xfrm>
            <a:off x="1786342" y="4803912"/>
            <a:ext cx="1596887" cy="1596887"/>
          </a:xfrm>
          <a:prstGeom prst="rect">
            <a:avLst/>
          </a:prstGeom>
        </p:spPr>
      </p:pic>
      <p:sp>
        <p:nvSpPr>
          <p:cNvPr id="14" name="Rectangle 13">
            <a:extLst>
              <a:ext uri="{FF2B5EF4-FFF2-40B4-BE49-F238E27FC236}">
                <a16:creationId xmlns:a16="http://schemas.microsoft.com/office/drawing/2014/main" id="{BC889014-EDA7-4891-B0B3-ABFA705D6D36}"/>
              </a:ext>
            </a:extLst>
          </p:cNvPr>
          <p:cNvSpPr/>
          <p:nvPr/>
        </p:nvSpPr>
        <p:spPr>
          <a:xfrm>
            <a:off x="8676861" y="5267739"/>
            <a:ext cx="1093304" cy="815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EC08E444-A8EA-4F5F-A3D8-73FEEB65CAA0}"/>
              </a:ext>
            </a:extLst>
          </p:cNvPr>
          <p:cNvSpPr txBox="1"/>
          <p:nvPr/>
        </p:nvSpPr>
        <p:spPr>
          <a:xfrm>
            <a:off x="8676861" y="5131837"/>
            <a:ext cx="1820078" cy="923330"/>
          </a:xfrm>
          <a:prstGeom prst="rect">
            <a:avLst/>
          </a:prstGeom>
          <a:noFill/>
        </p:spPr>
        <p:txBody>
          <a:bodyPr wrap="square" rtlCol="0">
            <a:spAutoFit/>
          </a:bodyPr>
          <a:lstStyle/>
          <a:p>
            <a:r>
              <a:rPr lang="en-GB"/>
              <a:t>90% Abnormal</a:t>
            </a:r>
          </a:p>
          <a:p>
            <a:endParaRPr lang="en-GB"/>
          </a:p>
          <a:p>
            <a:r>
              <a:rPr lang="en-GB"/>
              <a:t>10% Normal</a:t>
            </a:r>
          </a:p>
        </p:txBody>
      </p:sp>
    </p:spTree>
    <p:extLst>
      <p:ext uri="{BB962C8B-B14F-4D97-AF65-F5344CB8AC3E}">
        <p14:creationId xmlns:p14="http://schemas.microsoft.com/office/powerpoint/2010/main" val="945741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E21-DBC1-8EA1-653D-569376B156CD}"/>
              </a:ext>
            </a:extLst>
          </p:cNvPr>
          <p:cNvSpPr>
            <a:spLocks noGrp="1"/>
          </p:cNvSpPr>
          <p:nvPr>
            <p:ph type="title"/>
          </p:nvPr>
        </p:nvSpPr>
        <p:spPr/>
        <p:txBody>
          <a:bodyPr/>
          <a:lstStyle/>
          <a:p>
            <a:r>
              <a:rPr lang="en-US" b="1" dirty="0"/>
              <a:t>Creating A.I. Models for Research</a:t>
            </a:r>
          </a:p>
        </p:txBody>
      </p:sp>
      <p:sp>
        <p:nvSpPr>
          <p:cNvPr id="3" name="Content Placeholder 2">
            <a:extLst>
              <a:ext uri="{FF2B5EF4-FFF2-40B4-BE49-F238E27FC236}">
                <a16:creationId xmlns:a16="http://schemas.microsoft.com/office/drawing/2014/main" id="{AD03AD1B-0C99-A4D9-52DC-AA31B6C584C5}"/>
              </a:ext>
            </a:extLst>
          </p:cNvPr>
          <p:cNvSpPr>
            <a:spLocks noGrp="1"/>
          </p:cNvSpPr>
          <p:nvPr>
            <p:ph idx="1"/>
          </p:nvPr>
        </p:nvSpPr>
        <p:spPr>
          <a:xfrm>
            <a:off x="3173896" y="1537390"/>
            <a:ext cx="10515600" cy="4351338"/>
          </a:xfrm>
        </p:spPr>
        <p:txBody>
          <a:bodyPr/>
          <a:lstStyle/>
          <a:p>
            <a:pPr marL="0" indent="0">
              <a:buNone/>
            </a:pPr>
            <a:r>
              <a:rPr lang="en-US" dirty="0">
                <a:solidFill>
                  <a:srgbClr val="FF0000"/>
                </a:solidFill>
              </a:rPr>
              <a:t>Immediate issue -&gt; Lack of Good Data</a:t>
            </a:r>
          </a:p>
        </p:txBody>
      </p:sp>
    </p:spTree>
    <p:extLst>
      <p:ext uri="{BB962C8B-B14F-4D97-AF65-F5344CB8AC3E}">
        <p14:creationId xmlns:p14="http://schemas.microsoft.com/office/powerpoint/2010/main" val="113797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E21-DBC1-8EA1-653D-569376B156CD}"/>
              </a:ext>
            </a:extLst>
          </p:cNvPr>
          <p:cNvSpPr>
            <a:spLocks noGrp="1"/>
          </p:cNvSpPr>
          <p:nvPr>
            <p:ph type="title"/>
          </p:nvPr>
        </p:nvSpPr>
        <p:spPr/>
        <p:txBody>
          <a:bodyPr/>
          <a:lstStyle/>
          <a:p>
            <a:r>
              <a:rPr lang="en-US" b="1" dirty="0"/>
              <a:t>Creating A.I. Models for Research</a:t>
            </a:r>
          </a:p>
        </p:txBody>
      </p:sp>
      <p:pic>
        <p:nvPicPr>
          <p:cNvPr id="9" name="Picture 8">
            <a:extLst>
              <a:ext uri="{FF2B5EF4-FFF2-40B4-BE49-F238E27FC236}">
                <a16:creationId xmlns:a16="http://schemas.microsoft.com/office/drawing/2014/main" id="{4748FD2A-4ABB-450F-A8DD-8B565CA0453F}"/>
              </a:ext>
            </a:extLst>
          </p:cNvPr>
          <p:cNvPicPr>
            <a:picLocks noChangeAspect="1"/>
          </p:cNvPicPr>
          <p:nvPr/>
        </p:nvPicPr>
        <p:blipFill>
          <a:blip r:embed="rId3"/>
          <a:stretch>
            <a:fillRect/>
          </a:stretch>
        </p:blipFill>
        <p:spPr>
          <a:xfrm>
            <a:off x="397370" y="1889528"/>
            <a:ext cx="6950042" cy="2682472"/>
          </a:xfrm>
          <a:prstGeom prst="rect">
            <a:avLst/>
          </a:prstGeom>
        </p:spPr>
      </p:pic>
      <p:sp>
        <p:nvSpPr>
          <p:cNvPr id="3" name="Content Placeholder 2">
            <a:extLst>
              <a:ext uri="{FF2B5EF4-FFF2-40B4-BE49-F238E27FC236}">
                <a16:creationId xmlns:a16="http://schemas.microsoft.com/office/drawing/2014/main" id="{AD03AD1B-0C99-A4D9-52DC-AA31B6C584C5}"/>
              </a:ext>
            </a:extLst>
          </p:cNvPr>
          <p:cNvSpPr>
            <a:spLocks noGrp="1"/>
          </p:cNvSpPr>
          <p:nvPr>
            <p:ph idx="1"/>
          </p:nvPr>
        </p:nvSpPr>
        <p:spPr>
          <a:xfrm>
            <a:off x="3173896" y="1537390"/>
            <a:ext cx="10515600" cy="4351338"/>
          </a:xfrm>
        </p:spPr>
        <p:txBody>
          <a:bodyPr/>
          <a:lstStyle/>
          <a:p>
            <a:pPr marL="0" indent="0">
              <a:buNone/>
            </a:pPr>
            <a:r>
              <a:rPr lang="en-US" dirty="0">
                <a:solidFill>
                  <a:srgbClr val="FF0000"/>
                </a:solidFill>
              </a:rPr>
              <a:t>Immediate issue -&gt; Lack of Good Data</a:t>
            </a:r>
          </a:p>
        </p:txBody>
      </p:sp>
      <p:pic>
        <p:nvPicPr>
          <p:cNvPr id="5" name="Picture 4">
            <a:extLst>
              <a:ext uri="{FF2B5EF4-FFF2-40B4-BE49-F238E27FC236}">
                <a16:creationId xmlns:a16="http://schemas.microsoft.com/office/drawing/2014/main" id="{75744B39-EE2B-47E6-90EF-B3E4730B3775}"/>
              </a:ext>
            </a:extLst>
          </p:cNvPr>
          <p:cNvPicPr>
            <a:picLocks noChangeAspect="1"/>
          </p:cNvPicPr>
          <p:nvPr/>
        </p:nvPicPr>
        <p:blipFill rotWithShape="1">
          <a:blip r:embed="rId4"/>
          <a:srcRect b="28726"/>
          <a:stretch/>
        </p:blipFill>
        <p:spPr>
          <a:xfrm>
            <a:off x="4570886" y="4124545"/>
            <a:ext cx="6911939" cy="2514794"/>
          </a:xfrm>
          <a:prstGeom prst="rect">
            <a:avLst/>
          </a:prstGeom>
        </p:spPr>
      </p:pic>
      <p:cxnSp>
        <p:nvCxnSpPr>
          <p:cNvPr id="16" name="Connector: Elbow 15">
            <a:extLst>
              <a:ext uri="{FF2B5EF4-FFF2-40B4-BE49-F238E27FC236}">
                <a16:creationId xmlns:a16="http://schemas.microsoft.com/office/drawing/2014/main" id="{D48E68E6-96B6-4505-8A76-BFE774F63288}"/>
              </a:ext>
            </a:extLst>
          </p:cNvPr>
          <p:cNvCxnSpPr/>
          <p:nvPr/>
        </p:nvCxnSpPr>
        <p:spPr>
          <a:xfrm>
            <a:off x="2126974" y="4572000"/>
            <a:ext cx="1600200" cy="1490870"/>
          </a:xfrm>
          <a:prstGeom prst="bentConnector3">
            <a:avLst>
              <a:gd name="adj1" fmla="val 2712"/>
            </a:avLst>
          </a:prstGeom>
          <a:ln w="825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6A56809D-820C-4614-AC63-4DFD9B7A87C9}"/>
              </a:ext>
            </a:extLst>
          </p:cNvPr>
          <p:cNvSpPr txBox="1"/>
          <p:nvPr/>
        </p:nvSpPr>
        <p:spPr>
          <a:xfrm>
            <a:off x="0" y="6499123"/>
            <a:ext cx="7058231" cy="369332"/>
          </a:xfrm>
          <a:prstGeom prst="rect">
            <a:avLst/>
          </a:prstGeom>
          <a:noFill/>
        </p:spPr>
        <p:txBody>
          <a:bodyPr wrap="square" rtlCol="0">
            <a:spAutoFit/>
          </a:bodyPr>
          <a:lstStyle/>
          <a:p>
            <a:r>
              <a:rPr lang="en-GB" dirty="0"/>
              <a:t>Hu et al. 2022</a:t>
            </a:r>
          </a:p>
        </p:txBody>
      </p:sp>
    </p:spTree>
    <p:extLst>
      <p:ext uri="{BB962C8B-B14F-4D97-AF65-F5344CB8AC3E}">
        <p14:creationId xmlns:p14="http://schemas.microsoft.com/office/powerpoint/2010/main" val="834549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E21-DBC1-8EA1-653D-569376B156CD}"/>
              </a:ext>
            </a:extLst>
          </p:cNvPr>
          <p:cNvSpPr>
            <a:spLocks noGrp="1"/>
          </p:cNvSpPr>
          <p:nvPr>
            <p:ph type="title"/>
          </p:nvPr>
        </p:nvSpPr>
        <p:spPr/>
        <p:txBody>
          <a:bodyPr/>
          <a:lstStyle/>
          <a:p>
            <a:r>
              <a:rPr lang="en-US" b="1" dirty="0"/>
              <a:t>Creating A.I. Models for Research</a:t>
            </a:r>
          </a:p>
        </p:txBody>
      </p:sp>
      <p:pic>
        <p:nvPicPr>
          <p:cNvPr id="9" name="Picture 8">
            <a:extLst>
              <a:ext uri="{FF2B5EF4-FFF2-40B4-BE49-F238E27FC236}">
                <a16:creationId xmlns:a16="http://schemas.microsoft.com/office/drawing/2014/main" id="{4748FD2A-4ABB-450F-A8DD-8B565CA0453F}"/>
              </a:ext>
            </a:extLst>
          </p:cNvPr>
          <p:cNvPicPr>
            <a:picLocks noChangeAspect="1"/>
          </p:cNvPicPr>
          <p:nvPr/>
        </p:nvPicPr>
        <p:blipFill>
          <a:blip r:embed="rId3"/>
          <a:stretch>
            <a:fillRect/>
          </a:stretch>
        </p:blipFill>
        <p:spPr>
          <a:xfrm>
            <a:off x="397370" y="1889528"/>
            <a:ext cx="6950042" cy="2682472"/>
          </a:xfrm>
          <a:prstGeom prst="rect">
            <a:avLst/>
          </a:prstGeom>
        </p:spPr>
      </p:pic>
      <p:sp>
        <p:nvSpPr>
          <p:cNvPr id="3" name="Content Placeholder 2">
            <a:extLst>
              <a:ext uri="{FF2B5EF4-FFF2-40B4-BE49-F238E27FC236}">
                <a16:creationId xmlns:a16="http://schemas.microsoft.com/office/drawing/2014/main" id="{AD03AD1B-0C99-A4D9-52DC-AA31B6C584C5}"/>
              </a:ext>
            </a:extLst>
          </p:cNvPr>
          <p:cNvSpPr>
            <a:spLocks noGrp="1"/>
          </p:cNvSpPr>
          <p:nvPr>
            <p:ph idx="1"/>
          </p:nvPr>
        </p:nvSpPr>
        <p:spPr>
          <a:xfrm>
            <a:off x="3173896" y="1537390"/>
            <a:ext cx="10515600" cy="4351338"/>
          </a:xfrm>
        </p:spPr>
        <p:txBody>
          <a:bodyPr/>
          <a:lstStyle/>
          <a:p>
            <a:pPr marL="0" indent="0">
              <a:buNone/>
            </a:pPr>
            <a:r>
              <a:rPr lang="en-US">
                <a:solidFill>
                  <a:srgbClr val="FF0000"/>
                </a:solidFill>
              </a:rPr>
              <a:t>Immediate issue -&gt; Lack of Good Data</a:t>
            </a:r>
          </a:p>
        </p:txBody>
      </p:sp>
      <p:pic>
        <p:nvPicPr>
          <p:cNvPr id="5" name="Picture 4">
            <a:extLst>
              <a:ext uri="{FF2B5EF4-FFF2-40B4-BE49-F238E27FC236}">
                <a16:creationId xmlns:a16="http://schemas.microsoft.com/office/drawing/2014/main" id="{75744B39-EE2B-47E6-90EF-B3E4730B3775}"/>
              </a:ext>
            </a:extLst>
          </p:cNvPr>
          <p:cNvPicPr>
            <a:picLocks noChangeAspect="1"/>
          </p:cNvPicPr>
          <p:nvPr/>
        </p:nvPicPr>
        <p:blipFill rotWithShape="1">
          <a:blip r:embed="rId4"/>
          <a:srcRect b="28726"/>
          <a:stretch/>
        </p:blipFill>
        <p:spPr>
          <a:xfrm>
            <a:off x="4570886" y="4124545"/>
            <a:ext cx="6911939" cy="2514794"/>
          </a:xfrm>
          <a:prstGeom prst="rect">
            <a:avLst/>
          </a:prstGeom>
        </p:spPr>
      </p:pic>
      <p:cxnSp>
        <p:nvCxnSpPr>
          <p:cNvPr id="16" name="Connector: Elbow 15">
            <a:extLst>
              <a:ext uri="{FF2B5EF4-FFF2-40B4-BE49-F238E27FC236}">
                <a16:creationId xmlns:a16="http://schemas.microsoft.com/office/drawing/2014/main" id="{D48E68E6-96B6-4505-8A76-BFE774F63288}"/>
              </a:ext>
            </a:extLst>
          </p:cNvPr>
          <p:cNvCxnSpPr/>
          <p:nvPr/>
        </p:nvCxnSpPr>
        <p:spPr>
          <a:xfrm>
            <a:off x="2126974" y="4572000"/>
            <a:ext cx="1600200" cy="1490870"/>
          </a:xfrm>
          <a:prstGeom prst="bentConnector3">
            <a:avLst>
              <a:gd name="adj1" fmla="val 2712"/>
            </a:avLst>
          </a:prstGeom>
          <a:ln w="825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CBA15E5F-88CC-4647-A05C-B6B8799EDD80}"/>
              </a:ext>
            </a:extLst>
          </p:cNvPr>
          <p:cNvSpPr txBox="1"/>
          <p:nvPr/>
        </p:nvSpPr>
        <p:spPr>
          <a:xfrm>
            <a:off x="7713780" y="2123768"/>
            <a:ext cx="3938656" cy="2062103"/>
          </a:xfrm>
          <a:prstGeom prst="rect">
            <a:avLst/>
          </a:prstGeom>
          <a:noFill/>
        </p:spPr>
        <p:txBody>
          <a:bodyPr wrap="square" rtlCol="0">
            <a:spAutoFit/>
          </a:bodyPr>
          <a:lstStyle/>
          <a:p>
            <a:r>
              <a:rPr lang="en-GB" sz="3200" b="1">
                <a:solidFill>
                  <a:srgbClr val="FF0000"/>
                </a:solidFill>
              </a:rPr>
              <a:t>Goal: Partially Replicate Model and Results from this paper!</a:t>
            </a:r>
          </a:p>
        </p:txBody>
      </p:sp>
      <p:sp>
        <p:nvSpPr>
          <p:cNvPr id="10" name="TextBox 9">
            <a:extLst>
              <a:ext uri="{FF2B5EF4-FFF2-40B4-BE49-F238E27FC236}">
                <a16:creationId xmlns:a16="http://schemas.microsoft.com/office/drawing/2014/main" id="{DC5E6F07-B23E-40DE-BEFC-A78986360F20}"/>
              </a:ext>
            </a:extLst>
          </p:cNvPr>
          <p:cNvSpPr txBox="1"/>
          <p:nvPr/>
        </p:nvSpPr>
        <p:spPr>
          <a:xfrm>
            <a:off x="0" y="6499123"/>
            <a:ext cx="7058231" cy="369332"/>
          </a:xfrm>
          <a:prstGeom prst="rect">
            <a:avLst/>
          </a:prstGeom>
          <a:noFill/>
        </p:spPr>
        <p:txBody>
          <a:bodyPr wrap="square" rtlCol="0">
            <a:spAutoFit/>
          </a:bodyPr>
          <a:lstStyle/>
          <a:p>
            <a:r>
              <a:rPr lang="en-GB" dirty="0"/>
              <a:t>Hu et al. 2022</a:t>
            </a:r>
          </a:p>
        </p:txBody>
      </p:sp>
    </p:spTree>
    <p:extLst>
      <p:ext uri="{BB962C8B-B14F-4D97-AF65-F5344CB8AC3E}">
        <p14:creationId xmlns:p14="http://schemas.microsoft.com/office/powerpoint/2010/main" val="98074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4E21-DBC1-8EA1-653D-569376B156CD}"/>
              </a:ext>
            </a:extLst>
          </p:cNvPr>
          <p:cNvSpPr>
            <a:spLocks noGrp="1"/>
          </p:cNvSpPr>
          <p:nvPr>
            <p:ph type="title"/>
          </p:nvPr>
        </p:nvSpPr>
        <p:spPr/>
        <p:txBody>
          <a:bodyPr/>
          <a:lstStyle/>
          <a:p>
            <a:r>
              <a:rPr lang="en-US" b="1" dirty="0" err="1"/>
              <a:t>GasHisSDB</a:t>
            </a:r>
            <a:r>
              <a:rPr lang="en-US" b="1" dirty="0"/>
              <a:t> Model Replication</a:t>
            </a:r>
          </a:p>
        </p:txBody>
      </p:sp>
      <p:sp>
        <p:nvSpPr>
          <p:cNvPr id="3" name="Content Placeholder 2">
            <a:extLst>
              <a:ext uri="{FF2B5EF4-FFF2-40B4-BE49-F238E27FC236}">
                <a16:creationId xmlns:a16="http://schemas.microsoft.com/office/drawing/2014/main" id="{AD03AD1B-0C99-A4D9-52DC-AA31B6C584C5}"/>
              </a:ext>
            </a:extLst>
          </p:cNvPr>
          <p:cNvSpPr>
            <a:spLocks noGrp="1"/>
          </p:cNvSpPr>
          <p:nvPr>
            <p:ph idx="1"/>
          </p:nvPr>
        </p:nvSpPr>
        <p:spPr>
          <a:xfrm>
            <a:off x="588013" y="1464546"/>
            <a:ext cx="10515600" cy="580564"/>
          </a:xfrm>
        </p:spPr>
        <p:txBody>
          <a:bodyPr>
            <a:normAutofit/>
          </a:bodyPr>
          <a:lstStyle/>
          <a:p>
            <a:pPr marL="0" indent="0" algn="ctr">
              <a:buNone/>
            </a:pPr>
            <a:r>
              <a:rPr lang="en-US">
                <a:solidFill>
                  <a:srgbClr val="FF0000"/>
                </a:solidFill>
              </a:rPr>
              <a:t>Replication Issue -&gt; No code supplement</a:t>
            </a:r>
          </a:p>
        </p:txBody>
      </p:sp>
      <p:sp>
        <p:nvSpPr>
          <p:cNvPr id="4" name="TextBox 3">
            <a:extLst>
              <a:ext uri="{FF2B5EF4-FFF2-40B4-BE49-F238E27FC236}">
                <a16:creationId xmlns:a16="http://schemas.microsoft.com/office/drawing/2014/main" id="{C2211AAB-D521-4611-A506-017A4E588FB8}"/>
              </a:ext>
            </a:extLst>
          </p:cNvPr>
          <p:cNvSpPr txBox="1"/>
          <p:nvPr/>
        </p:nvSpPr>
        <p:spPr>
          <a:xfrm>
            <a:off x="1002889" y="2045109"/>
            <a:ext cx="8937523" cy="1815882"/>
          </a:xfrm>
          <a:prstGeom prst="rect">
            <a:avLst/>
          </a:prstGeom>
          <a:noFill/>
        </p:spPr>
        <p:txBody>
          <a:bodyPr wrap="square" rtlCol="0">
            <a:spAutoFit/>
          </a:bodyPr>
          <a:lstStyle/>
          <a:p>
            <a:pPr marL="457200" indent="-457200">
              <a:buFont typeface="Arial" panose="020B0604020202020204" pitchFamily="34" charset="0"/>
              <a:buChar char="•"/>
            </a:pPr>
            <a:r>
              <a:rPr lang="en-GB" sz="2800"/>
              <a:t>A surmountable problem</a:t>
            </a:r>
          </a:p>
          <a:p>
            <a:pPr marL="457200" indent="-457200">
              <a:buFont typeface="Arial" panose="020B0604020202020204" pitchFamily="34" charset="0"/>
              <a:buChar char="•"/>
            </a:pPr>
            <a:r>
              <a:rPr lang="en-GB" sz="2800"/>
              <a:t>DL Techniques and models used in the paper are from 2015/2016</a:t>
            </a:r>
          </a:p>
          <a:p>
            <a:pPr marL="457200" indent="-457200">
              <a:buFont typeface="Arial" panose="020B0604020202020204" pitchFamily="34" charset="0"/>
              <a:buChar char="•"/>
            </a:pPr>
            <a:r>
              <a:rPr lang="en-GB" sz="2800"/>
              <a:t>Well supported by modern software libraries e.g. </a:t>
            </a:r>
            <a:r>
              <a:rPr lang="en-GB" sz="2800" err="1"/>
              <a:t>PyTorch</a:t>
            </a:r>
            <a:endParaRPr lang="en-GB" sz="2800"/>
          </a:p>
        </p:txBody>
      </p:sp>
      <p:sp>
        <p:nvSpPr>
          <p:cNvPr id="8" name="Content Placeholder 2">
            <a:extLst>
              <a:ext uri="{FF2B5EF4-FFF2-40B4-BE49-F238E27FC236}">
                <a16:creationId xmlns:a16="http://schemas.microsoft.com/office/drawing/2014/main" id="{C3BA7160-BDC7-40B7-A2FD-D8E75DC5EDED}"/>
              </a:ext>
            </a:extLst>
          </p:cNvPr>
          <p:cNvSpPr txBox="1">
            <a:spLocks/>
          </p:cNvSpPr>
          <p:nvPr/>
        </p:nvSpPr>
        <p:spPr>
          <a:xfrm>
            <a:off x="673511" y="3966855"/>
            <a:ext cx="10515600" cy="580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rgbClr val="FF0000"/>
                </a:solidFill>
              </a:rPr>
              <a:t>Replication Issue-&gt; Hardware requirements</a:t>
            </a:r>
          </a:p>
        </p:txBody>
      </p:sp>
      <p:sp>
        <p:nvSpPr>
          <p:cNvPr id="10" name="TextBox 9">
            <a:extLst>
              <a:ext uri="{FF2B5EF4-FFF2-40B4-BE49-F238E27FC236}">
                <a16:creationId xmlns:a16="http://schemas.microsoft.com/office/drawing/2014/main" id="{BD3B7B1B-B037-4CC4-B409-0615E33FA628}"/>
              </a:ext>
            </a:extLst>
          </p:cNvPr>
          <p:cNvSpPr txBox="1"/>
          <p:nvPr/>
        </p:nvSpPr>
        <p:spPr>
          <a:xfrm>
            <a:off x="1002888" y="4547419"/>
            <a:ext cx="8937523" cy="1384995"/>
          </a:xfrm>
          <a:prstGeom prst="rect">
            <a:avLst/>
          </a:prstGeom>
          <a:noFill/>
        </p:spPr>
        <p:txBody>
          <a:bodyPr wrap="square" rtlCol="0">
            <a:spAutoFit/>
          </a:bodyPr>
          <a:lstStyle/>
          <a:p>
            <a:pPr marL="457200" indent="-457200">
              <a:buFont typeface="Arial" panose="020B0604020202020204" pitchFamily="34" charset="0"/>
              <a:buChar char="•"/>
            </a:pPr>
            <a:r>
              <a:rPr lang="en-GB" sz="2800"/>
              <a:t>Training requires GPU hardware for any reasonable performance (hours instead of days of compute time)</a:t>
            </a:r>
          </a:p>
          <a:p>
            <a:pPr marL="457200" indent="-457200">
              <a:buFont typeface="Arial" panose="020B0604020202020204" pitchFamily="34" charset="0"/>
              <a:buChar char="•"/>
            </a:pPr>
            <a:r>
              <a:rPr lang="en-GB" sz="2800"/>
              <a:t>Google </a:t>
            </a:r>
            <a:r>
              <a:rPr lang="en-GB" sz="2800" err="1"/>
              <a:t>Colab</a:t>
            </a:r>
            <a:r>
              <a:rPr lang="en-GB" sz="2800"/>
              <a:t> provides GPU usage for free</a:t>
            </a:r>
          </a:p>
        </p:txBody>
      </p:sp>
    </p:spTree>
    <p:extLst>
      <p:ext uri="{BB962C8B-B14F-4D97-AF65-F5344CB8AC3E}">
        <p14:creationId xmlns:p14="http://schemas.microsoft.com/office/powerpoint/2010/main" val="2111915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p:txBody>
          <a:bodyPr/>
          <a:lstStyle/>
          <a:p>
            <a:r>
              <a:rPr lang="en-US" b="1" dirty="0"/>
              <a:t>Paper Replication: Dataset</a:t>
            </a:r>
          </a:p>
        </p:txBody>
      </p:sp>
      <p:pic>
        <p:nvPicPr>
          <p:cNvPr id="5" name="Picture 4" descr="Calendar&#10;&#10;Description automatically generated">
            <a:extLst>
              <a:ext uri="{FF2B5EF4-FFF2-40B4-BE49-F238E27FC236}">
                <a16:creationId xmlns:a16="http://schemas.microsoft.com/office/drawing/2014/main" id="{21B93F5C-ED0D-4578-AA06-0531D4910D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3877" y="1399264"/>
            <a:ext cx="5595758" cy="5205274"/>
          </a:xfrm>
          <a:prstGeom prst="rect">
            <a:avLst/>
          </a:prstGeom>
          <a:noFill/>
          <a:ln>
            <a:noFill/>
          </a:ln>
        </p:spPr>
      </p:pic>
      <p:sp>
        <p:nvSpPr>
          <p:cNvPr id="3" name="TextBox 2">
            <a:extLst>
              <a:ext uri="{FF2B5EF4-FFF2-40B4-BE49-F238E27FC236}">
                <a16:creationId xmlns:a16="http://schemas.microsoft.com/office/drawing/2014/main" id="{0ACC0AA2-AA61-4CBE-8B6F-57E46D997D58}"/>
              </a:ext>
            </a:extLst>
          </p:cNvPr>
          <p:cNvSpPr txBox="1"/>
          <p:nvPr/>
        </p:nvSpPr>
        <p:spPr>
          <a:xfrm>
            <a:off x="307910" y="1502229"/>
            <a:ext cx="5450132" cy="4832092"/>
          </a:xfrm>
          <a:prstGeom prst="rect">
            <a:avLst/>
          </a:prstGeom>
          <a:noFill/>
        </p:spPr>
        <p:txBody>
          <a:bodyPr wrap="square" rtlCol="0">
            <a:spAutoFit/>
          </a:bodyPr>
          <a:lstStyle/>
          <a:p>
            <a:pPr marL="285750" indent="-285750">
              <a:buFont typeface="Arial" panose="020B0604020202020204" pitchFamily="34" charset="0"/>
              <a:buChar char="•"/>
            </a:pPr>
            <a:r>
              <a:rPr lang="en-GB" sz="2800"/>
              <a:t>600 Whole Slide Images</a:t>
            </a:r>
          </a:p>
          <a:p>
            <a:pPr marL="285750" indent="-285750">
              <a:buFont typeface="Arial" panose="020B0604020202020204" pitchFamily="34" charset="0"/>
              <a:buChar char="•"/>
            </a:pPr>
            <a:r>
              <a:rPr lang="en-GB" sz="2800"/>
              <a:t>2048 x 2048 pixels</a:t>
            </a:r>
          </a:p>
          <a:p>
            <a:pPr marL="285750" indent="-285750">
              <a:buFont typeface="Arial" panose="020B0604020202020204" pitchFamily="34" charset="0"/>
              <a:buChar char="•"/>
            </a:pPr>
            <a:r>
              <a:rPr lang="en-GB" sz="2800"/>
              <a:t>Cropped into subsets depending on type denoted by pathologist team of 6</a:t>
            </a:r>
          </a:p>
          <a:p>
            <a:pPr marL="285750" indent="-285750">
              <a:buFont typeface="Arial" panose="020B0604020202020204" pitchFamily="34" charset="0"/>
              <a:buChar char="•"/>
            </a:pPr>
            <a:r>
              <a:rPr lang="en-GB" sz="2800"/>
              <a:t>2 Classes: Abnormal &amp; Normal</a:t>
            </a:r>
          </a:p>
          <a:p>
            <a:pPr marL="285750" indent="-285750">
              <a:buFont typeface="Arial" panose="020B0604020202020204" pitchFamily="34" charset="0"/>
              <a:buChar char="•"/>
            </a:pPr>
            <a:r>
              <a:rPr lang="en-GB" sz="2800"/>
              <a:t>160x160 subset contains</a:t>
            </a:r>
          </a:p>
          <a:p>
            <a:pPr marL="742950" lvl="1" indent="-285750">
              <a:buFont typeface="Arial" panose="020B0604020202020204" pitchFamily="34" charset="0"/>
              <a:buChar char="•"/>
            </a:pPr>
            <a:r>
              <a:rPr lang="en-GB" sz="2800"/>
              <a:t>13,124 Abnormal patches</a:t>
            </a:r>
          </a:p>
          <a:p>
            <a:pPr marL="742950" lvl="1" indent="-285750">
              <a:buFont typeface="Arial" panose="020B0604020202020204" pitchFamily="34" charset="0"/>
              <a:buChar char="•"/>
            </a:pPr>
            <a:r>
              <a:rPr lang="en-GB" sz="2800"/>
              <a:t>20,160 Normal Patches</a:t>
            </a:r>
          </a:p>
          <a:p>
            <a:pPr marL="742950" lvl="1" indent="-285750">
              <a:buFont typeface="Arial" panose="020B0604020202020204" pitchFamily="34" charset="0"/>
              <a:buChar char="•"/>
            </a:pPr>
            <a:r>
              <a:rPr lang="en-GB" sz="2800" b="1"/>
              <a:t>a 40/60 balance! (NB)</a:t>
            </a:r>
          </a:p>
          <a:p>
            <a:pPr marL="742950" lvl="1" indent="-285750">
              <a:buFont typeface="Arial" panose="020B0604020202020204" pitchFamily="34" charset="0"/>
              <a:buChar char="•"/>
            </a:pPr>
            <a:endParaRPr lang="en-GB" sz="2800"/>
          </a:p>
        </p:txBody>
      </p:sp>
    </p:spTree>
    <p:extLst>
      <p:ext uri="{BB962C8B-B14F-4D97-AF65-F5344CB8AC3E}">
        <p14:creationId xmlns:p14="http://schemas.microsoft.com/office/powerpoint/2010/main" val="4200402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p:txBody>
          <a:bodyPr/>
          <a:lstStyle/>
          <a:p>
            <a:r>
              <a:rPr lang="en-US" b="1" dirty="0"/>
              <a:t>Paper Replication: Dataset</a:t>
            </a:r>
          </a:p>
        </p:txBody>
      </p:sp>
      <p:pic>
        <p:nvPicPr>
          <p:cNvPr id="4" name="Picture 3" descr="Diagram&#10;&#10;Description automatically generated">
            <a:extLst>
              <a:ext uri="{FF2B5EF4-FFF2-40B4-BE49-F238E27FC236}">
                <a16:creationId xmlns:a16="http://schemas.microsoft.com/office/drawing/2014/main" id="{CAB0E8CA-2604-4A8B-8FB6-83A2CE0D47F5}"/>
              </a:ext>
            </a:extLst>
          </p:cNvPr>
          <p:cNvPicPr>
            <a:picLocks noChangeAspect="1"/>
          </p:cNvPicPr>
          <p:nvPr/>
        </p:nvPicPr>
        <p:blipFill>
          <a:blip r:embed="rId3"/>
          <a:stretch>
            <a:fillRect/>
          </a:stretch>
        </p:blipFill>
        <p:spPr>
          <a:xfrm>
            <a:off x="1769165" y="1342000"/>
            <a:ext cx="7961243" cy="5318587"/>
          </a:xfrm>
          <a:prstGeom prst="rect">
            <a:avLst/>
          </a:prstGeom>
        </p:spPr>
      </p:pic>
    </p:spTree>
    <p:extLst>
      <p:ext uri="{BB962C8B-B14F-4D97-AF65-F5344CB8AC3E}">
        <p14:creationId xmlns:p14="http://schemas.microsoft.com/office/powerpoint/2010/main" val="1290889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b="1" dirty="0"/>
              <a:t>Paper Replication: </a:t>
            </a:r>
            <a:r>
              <a:rPr lang="en-US" b="1" kern="1200" dirty="0">
                <a:latin typeface="+mj-lt"/>
                <a:ea typeface="+mj-ea"/>
                <a:cs typeface="+mj-cs"/>
              </a:rPr>
              <a:t>Model Training</a:t>
            </a:r>
          </a:p>
        </p:txBody>
      </p:sp>
      <p:pic>
        <p:nvPicPr>
          <p:cNvPr id="4" name="Picture 3" descr="Chart, histogram&#10;&#10;Description automatically generated">
            <a:extLst>
              <a:ext uri="{FF2B5EF4-FFF2-40B4-BE49-F238E27FC236}">
                <a16:creationId xmlns:a16="http://schemas.microsoft.com/office/drawing/2014/main" id="{0EFAD57F-7933-4EBF-87CD-7C1A7151E808}"/>
              </a:ext>
            </a:extLst>
          </p:cNvPr>
          <p:cNvPicPr>
            <a:picLocks noChangeAspect="1"/>
          </p:cNvPicPr>
          <p:nvPr/>
        </p:nvPicPr>
        <p:blipFill>
          <a:blip r:embed="rId3"/>
          <a:stretch>
            <a:fillRect/>
          </a:stretch>
        </p:blipFill>
        <p:spPr>
          <a:xfrm>
            <a:off x="6095998" y="1131147"/>
            <a:ext cx="5487650" cy="3658433"/>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FB1E39C7-E449-447A-93C4-E7477CF63B10}"/>
              </a:ext>
            </a:extLst>
          </p:cNvPr>
          <p:cNvPicPr>
            <a:picLocks noChangeAspect="1"/>
          </p:cNvPicPr>
          <p:nvPr/>
        </p:nvPicPr>
        <p:blipFill>
          <a:blip r:embed="rId4"/>
          <a:stretch>
            <a:fillRect/>
          </a:stretch>
        </p:blipFill>
        <p:spPr>
          <a:xfrm>
            <a:off x="465889" y="1135725"/>
            <a:ext cx="5487650" cy="3658433"/>
          </a:xfrm>
          <a:prstGeom prst="rect">
            <a:avLst/>
          </a:prstGeom>
        </p:spPr>
      </p:pic>
      <p:sp>
        <p:nvSpPr>
          <p:cNvPr id="7" name="TextBox 6">
            <a:extLst>
              <a:ext uri="{FF2B5EF4-FFF2-40B4-BE49-F238E27FC236}">
                <a16:creationId xmlns:a16="http://schemas.microsoft.com/office/drawing/2014/main" id="{9EC322E6-9426-425C-A0E1-694FBE612794}"/>
              </a:ext>
            </a:extLst>
          </p:cNvPr>
          <p:cNvSpPr txBox="1"/>
          <p:nvPr/>
        </p:nvSpPr>
        <p:spPr>
          <a:xfrm>
            <a:off x="987286" y="4907988"/>
            <a:ext cx="4966253" cy="1200329"/>
          </a:xfrm>
          <a:prstGeom prst="rect">
            <a:avLst/>
          </a:prstGeom>
          <a:noFill/>
        </p:spPr>
        <p:txBody>
          <a:bodyPr wrap="square" rtlCol="0">
            <a:spAutoFit/>
          </a:bodyPr>
          <a:lstStyle/>
          <a:p>
            <a:r>
              <a:rPr lang="en-GB" sz="2400"/>
              <a:t>	</a:t>
            </a:r>
            <a:r>
              <a:rPr lang="en-GB" sz="2400" b="1"/>
              <a:t>VGG16 Architecture</a:t>
            </a:r>
          </a:p>
          <a:p>
            <a:pPr marL="285750" indent="-285750">
              <a:buFont typeface="Arial" panose="020B0604020202020204" pitchFamily="34" charset="0"/>
              <a:buChar char="•"/>
            </a:pPr>
            <a:r>
              <a:rPr lang="en-GB" sz="2400"/>
              <a:t>Better Performance</a:t>
            </a:r>
          </a:p>
          <a:p>
            <a:pPr marL="285750" indent="-285750">
              <a:buFont typeface="Arial" panose="020B0604020202020204" pitchFamily="34" charset="0"/>
              <a:buChar char="•"/>
            </a:pPr>
            <a:r>
              <a:rPr lang="en-GB" sz="2400"/>
              <a:t>Drastic Overfitting</a:t>
            </a:r>
          </a:p>
        </p:txBody>
      </p:sp>
      <p:sp>
        <p:nvSpPr>
          <p:cNvPr id="9" name="TextBox 8">
            <a:extLst>
              <a:ext uri="{FF2B5EF4-FFF2-40B4-BE49-F238E27FC236}">
                <a16:creationId xmlns:a16="http://schemas.microsoft.com/office/drawing/2014/main" id="{2885DAAB-82A8-4C4C-821F-FD931EF4CBF4}"/>
              </a:ext>
            </a:extLst>
          </p:cNvPr>
          <p:cNvSpPr txBox="1"/>
          <p:nvPr/>
        </p:nvSpPr>
        <p:spPr>
          <a:xfrm>
            <a:off x="6617395" y="4907988"/>
            <a:ext cx="4966253" cy="1938992"/>
          </a:xfrm>
          <a:prstGeom prst="rect">
            <a:avLst/>
          </a:prstGeom>
          <a:noFill/>
        </p:spPr>
        <p:txBody>
          <a:bodyPr wrap="square" rtlCol="0">
            <a:spAutoFit/>
          </a:bodyPr>
          <a:lstStyle/>
          <a:p>
            <a:pPr lvl="2"/>
            <a:r>
              <a:rPr lang="en-GB" sz="2400" b="1"/>
              <a:t>ResNet50 Architecture</a:t>
            </a:r>
          </a:p>
          <a:p>
            <a:pPr marL="285750" indent="-285750">
              <a:buFont typeface="Arial" panose="020B0604020202020204" pitchFamily="34" charset="0"/>
              <a:buChar char="•"/>
            </a:pPr>
            <a:r>
              <a:rPr lang="en-GB" sz="2400"/>
              <a:t>Slightly worse performance</a:t>
            </a:r>
          </a:p>
          <a:p>
            <a:pPr marL="285750" indent="-285750">
              <a:buFont typeface="Arial" panose="020B0604020202020204" pitchFamily="34" charset="0"/>
              <a:buChar char="•"/>
            </a:pPr>
            <a:r>
              <a:rPr lang="en-GB" sz="2400"/>
              <a:t>Theoretical Better Architecture</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endParaRPr lang="en-GB" sz="2400"/>
          </a:p>
        </p:txBody>
      </p:sp>
    </p:spTree>
    <p:extLst>
      <p:ext uri="{BB962C8B-B14F-4D97-AF65-F5344CB8AC3E}">
        <p14:creationId xmlns:p14="http://schemas.microsoft.com/office/powerpoint/2010/main" val="2217487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222A-F8ED-073E-9EAD-D54588EB37B7}"/>
              </a:ext>
            </a:extLst>
          </p:cNvPr>
          <p:cNvSpPr>
            <a:spLocks noGrp="1"/>
          </p:cNvSpPr>
          <p:nvPr>
            <p:ph type="title"/>
          </p:nvPr>
        </p:nvSpPr>
        <p:spPr/>
        <p:txBody>
          <a:bodyPr/>
          <a:lstStyle/>
          <a:p>
            <a:r>
              <a:rPr lang="en-US" b="1"/>
              <a:t>How is it classified?</a:t>
            </a:r>
            <a:endParaRPr lang="en-US" b="1">
              <a:cs typeface="Calibri Light"/>
            </a:endParaRPr>
          </a:p>
        </p:txBody>
      </p:sp>
      <p:sp>
        <p:nvSpPr>
          <p:cNvPr id="3" name="Content Placeholder 2">
            <a:extLst>
              <a:ext uri="{FF2B5EF4-FFF2-40B4-BE49-F238E27FC236}">
                <a16:creationId xmlns:a16="http://schemas.microsoft.com/office/drawing/2014/main" id="{B866E309-5300-02A2-BDCE-74ABD4A81EE3}"/>
              </a:ext>
            </a:extLst>
          </p:cNvPr>
          <p:cNvSpPr>
            <a:spLocks noGrp="1"/>
          </p:cNvSpPr>
          <p:nvPr>
            <p:ph idx="1"/>
          </p:nvPr>
        </p:nvSpPr>
        <p:spPr>
          <a:xfrm>
            <a:off x="2132" y="1486631"/>
            <a:ext cx="12178159" cy="368391"/>
          </a:xfrm>
          <a:solidFill>
            <a:schemeClr val="accent1"/>
          </a:solidFill>
        </p:spPr>
        <p:txBody>
          <a:bodyPr vert="horz" lIns="91440" tIns="45720" rIns="91440" bIns="45720" rtlCol="0" anchor="t">
            <a:normAutofit lnSpcReduction="10000"/>
          </a:bodyPr>
          <a:lstStyle/>
          <a:p>
            <a:pPr marL="0" indent="0" algn="ctr">
              <a:buNone/>
            </a:pPr>
            <a:r>
              <a:rPr lang="en-US" sz="2200">
                <a:solidFill>
                  <a:schemeClr val="accent2">
                    <a:lumMod val="60000"/>
                    <a:lumOff val="40000"/>
                  </a:schemeClr>
                </a:solidFill>
                <a:cs typeface="Calibri" panose="020F0502020204030204"/>
              </a:rPr>
              <a:t>Analysis of stomach cancer is difficult due to its heterogeneity of both etiology and histology</a:t>
            </a:r>
            <a:endParaRPr lang="en-US" sz="2200">
              <a:solidFill>
                <a:schemeClr val="accent2">
                  <a:lumMod val="60000"/>
                  <a:lumOff val="40000"/>
                </a:schemeClr>
              </a:solidFill>
              <a:ea typeface="Calibri"/>
              <a:cs typeface="Calibri" panose="020F0502020204030204"/>
            </a:endParaRPr>
          </a:p>
        </p:txBody>
      </p:sp>
      <p:sp>
        <p:nvSpPr>
          <p:cNvPr id="4" name="TextBox 3">
            <a:extLst>
              <a:ext uri="{FF2B5EF4-FFF2-40B4-BE49-F238E27FC236}">
                <a16:creationId xmlns:a16="http://schemas.microsoft.com/office/drawing/2014/main" id="{5E1DCD9B-1ADF-969B-6A97-FB266F269080}"/>
              </a:ext>
            </a:extLst>
          </p:cNvPr>
          <p:cNvSpPr txBox="1"/>
          <p:nvPr/>
        </p:nvSpPr>
        <p:spPr>
          <a:xfrm>
            <a:off x="4663607" y="2857881"/>
            <a:ext cx="2743200" cy="369332"/>
          </a:xfrm>
          <a:prstGeom prst="rect">
            <a:avLst/>
          </a:prstGeom>
          <a:solidFill>
            <a:schemeClr val="accent6">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Adenocarcinoma (~90%)</a:t>
            </a:r>
          </a:p>
        </p:txBody>
      </p:sp>
      <p:sp>
        <p:nvSpPr>
          <p:cNvPr id="5" name="TextBox 4">
            <a:extLst>
              <a:ext uri="{FF2B5EF4-FFF2-40B4-BE49-F238E27FC236}">
                <a16:creationId xmlns:a16="http://schemas.microsoft.com/office/drawing/2014/main" id="{49FC6477-FDCB-CC55-8D21-AF57BED9AFA6}"/>
              </a:ext>
            </a:extLst>
          </p:cNvPr>
          <p:cNvSpPr txBox="1"/>
          <p:nvPr/>
        </p:nvSpPr>
        <p:spPr>
          <a:xfrm>
            <a:off x="838614" y="2857391"/>
            <a:ext cx="2743200" cy="369332"/>
          </a:xfrm>
          <a:prstGeom prst="rect">
            <a:avLst/>
          </a:prstGeom>
          <a:solidFill>
            <a:schemeClr val="accent6">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Non-Hodgkin's Lymphoma</a:t>
            </a:r>
          </a:p>
        </p:txBody>
      </p:sp>
      <p:sp>
        <p:nvSpPr>
          <p:cNvPr id="6" name="TextBox 5">
            <a:extLst>
              <a:ext uri="{FF2B5EF4-FFF2-40B4-BE49-F238E27FC236}">
                <a16:creationId xmlns:a16="http://schemas.microsoft.com/office/drawing/2014/main" id="{4CF4B641-14D2-6AA5-E74F-D646FEF0835E}"/>
              </a:ext>
            </a:extLst>
          </p:cNvPr>
          <p:cNvSpPr txBox="1"/>
          <p:nvPr/>
        </p:nvSpPr>
        <p:spPr>
          <a:xfrm>
            <a:off x="8611383" y="2859849"/>
            <a:ext cx="2743200" cy="369332"/>
          </a:xfrm>
          <a:prstGeom prst="rect">
            <a:avLst/>
          </a:prstGeom>
          <a:solidFill>
            <a:schemeClr val="accent6">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Leiomyosarcoma</a:t>
            </a:r>
          </a:p>
        </p:txBody>
      </p:sp>
      <p:sp>
        <p:nvSpPr>
          <p:cNvPr id="7" name="TextBox 6">
            <a:extLst>
              <a:ext uri="{FF2B5EF4-FFF2-40B4-BE49-F238E27FC236}">
                <a16:creationId xmlns:a16="http://schemas.microsoft.com/office/drawing/2014/main" id="{B436DAD1-35CB-9AE4-AA83-444986CD9B94}"/>
              </a:ext>
            </a:extLst>
          </p:cNvPr>
          <p:cNvSpPr txBox="1"/>
          <p:nvPr/>
        </p:nvSpPr>
        <p:spPr>
          <a:xfrm>
            <a:off x="3245454" y="3644632"/>
            <a:ext cx="2743199" cy="2308324"/>
          </a:xfrm>
          <a:prstGeom prst="rect">
            <a:avLst/>
          </a:prstGeom>
          <a:no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Intestinal</a:t>
            </a:r>
          </a:p>
          <a:p>
            <a:pPr marL="285750" indent="-285750">
              <a:buFont typeface="Arial"/>
              <a:buChar char="•"/>
            </a:pPr>
            <a:r>
              <a:rPr lang="en-US">
                <a:cs typeface="Calibri"/>
              </a:rPr>
              <a:t>More commonly linked to environmental factors</a:t>
            </a:r>
            <a:endParaRPr lang="en-US">
              <a:ea typeface="Calibri" panose="020F0502020204030204"/>
              <a:cs typeface="Calibri"/>
            </a:endParaRPr>
          </a:p>
          <a:p>
            <a:pPr marL="285750" indent="-285750">
              <a:buFont typeface="Arial"/>
              <a:buChar char="•"/>
            </a:pPr>
            <a:r>
              <a:rPr lang="en-US">
                <a:cs typeface="Calibri"/>
              </a:rPr>
              <a:t>Characterized by ulcers in the distal stomach</a:t>
            </a:r>
            <a:endParaRPr lang="en-US">
              <a:ea typeface="Calibri" panose="020F0502020204030204"/>
              <a:cs typeface="Calibri"/>
            </a:endParaRPr>
          </a:p>
          <a:p>
            <a:pPr marL="285750" indent="-285750">
              <a:buFont typeface="Arial"/>
              <a:buChar char="•"/>
            </a:pPr>
            <a:r>
              <a:rPr lang="en-US">
                <a:cs typeface="Calibri"/>
              </a:rPr>
              <a:t>Biopsy will show cells forming a cohesive mass</a:t>
            </a:r>
            <a:endParaRPr lang="en-US">
              <a:ea typeface="Calibri" panose="020F0502020204030204"/>
              <a:cs typeface="Calibri"/>
            </a:endParaRPr>
          </a:p>
        </p:txBody>
      </p:sp>
      <p:sp>
        <p:nvSpPr>
          <p:cNvPr id="8" name="TextBox 7">
            <a:extLst>
              <a:ext uri="{FF2B5EF4-FFF2-40B4-BE49-F238E27FC236}">
                <a16:creationId xmlns:a16="http://schemas.microsoft.com/office/drawing/2014/main" id="{C719C4A6-3699-5153-895D-9A367A753970}"/>
              </a:ext>
            </a:extLst>
          </p:cNvPr>
          <p:cNvSpPr txBox="1"/>
          <p:nvPr/>
        </p:nvSpPr>
        <p:spPr>
          <a:xfrm>
            <a:off x="6466278" y="3641371"/>
            <a:ext cx="2743199" cy="1754326"/>
          </a:xfrm>
          <a:prstGeom prst="rect">
            <a:avLst/>
          </a:prstGeom>
          <a:no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Diffuse</a:t>
            </a:r>
          </a:p>
          <a:p>
            <a:pPr marL="285750" indent="-285750">
              <a:buFont typeface="Arial"/>
              <a:buChar char="•"/>
            </a:pPr>
            <a:r>
              <a:rPr lang="en-US">
                <a:cs typeface="Calibri"/>
              </a:rPr>
              <a:t>Highly metastatic</a:t>
            </a:r>
            <a:endParaRPr lang="en-US">
              <a:ea typeface="Calibri" panose="020F0502020204030204"/>
              <a:cs typeface="Calibri"/>
            </a:endParaRPr>
          </a:p>
          <a:p>
            <a:pPr marL="285750" indent="-285750">
              <a:buFont typeface="Arial"/>
              <a:buChar char="•"/>
            </a:pPr>
            <a:r>
              <a:rPr lang="en-US">
                <a:cs typeface="Calibri"/>
              </a:rPr>
              <a:t>Cells infiltrate the stomach wall without forming a discrete mass [1]</a:t>
            </a:r>
            <a:endParaRPr lang="en-US">
              <a:ea typeface="Calibri" panose="020F0502020204030204"/>
              <a:cs typeface="Calibri"/>
            </a:endParaRPr>
          </a:p>
        </p:txBody>
      </p:sp>
      <p:sp>
        <p:nvSpPr>
          <p:cNvPr id="9" name="TextBox 8">
            <a:extLst>
              <a:ext uri="{FF2B5EF4-FFF2-40B4-BE49-F238E27FC236}">
                <a16:creationId xmlns:a16="http://schemas.microsoft.com/office/drawing/2014/main" id="{F460F534-A6CA-69B6-6F5F-056932373ED5}"/>
              </a:ext>
            </a:extLst>
          </p:cNvPr>
          <p:cNvSpPr txBox="1"/>
          <p:nvPr/>
        </p:nvSpPr>
        <p:spPr>
          <a:xfrm>
            <a:off x="4654960" y="2156016"/>
            <a:ext cx="2743199" cy="369332"/>
          </a:xfrm>
          <a:prstGeom prst="rect">
            <a:avLst/>
          </a:prstGeom>
          <a:noFill/>
          <a:ln w="28575">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Gastric cancer</a:t>
            </a:r>
          </a:p>
        </p:txBody>
      </p:sp>
      <p:sp>
        <p:nvSpPr>
          <p:cNvPr id="10" name="TextBox 9">
            <a:extLst>
              <a:ext uri="{FF2B5EF4-FFF2-40B4-BE49-F238E27FC236}">
                <a16:creationId xmlns:a16="http://schemas.microsoft.com/office/drawing/2014/main" id="{AA87A903-282B-95E3-EAEB-AE2974F842CC}"/>
              </a:ext>
            </a:extLst>
          </p:cNvPr>
          <p:cNvSpPr txBox="1"/>
          <p:nvPr/>
        </p:nvSpPr>
        <p:spPr>
          <a:xfrm>
            <a:off x="9838592" y="584541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Diffuse type adenocarcinoma</a:t>
            </a:r>
          </a:p>
        </p:txBody>
      </p:sp>
      <p:sp>
        <p:nvSpPr>
          <p:cNvPr id="11" name="TextBox 10">
            <a:extLst>
              <a:ext uri="{FF2B5EF4-FFF2-40B4-BE49-F238E27FC236}">
                <a16:creationId xmlns:a16="http://schemas.microsoft.com/office/drawing/2014/main" id="{CE5A119A-F8E6-2652-59D4-1FBEC7397B21}"/>
              </a:ext>
            </a:extLst>
          </p:cNvPr>
          <p:cNvSpPr txBox="1"/>
          <p:nvPr/>
        </p:nvSpPr>
        <p:spPr>
          <a:xfrm>
            <a:off x="588352" y="589304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Intestinal type adenocarcinoma</a:t>
            </a:r>
          </a:p>
        </p:txBody>
      </p:sp>
      <p:cxnSp>
        <p:nvCxnSpPr>
          <p:cNvPr id="12" name="Straight Arrow Connector 11">
            <a:extLst>
              <a:ext uri="{FF2B5EF4-FFF2-40B4-BE49-F238E27FC236}">
                <a16:creationId xmlns:a16="http://schemas.microsoft.com/office/drawing/2014/main" id="{FFE6C848-B0E1-65E9-9C19-7237D417EDEF}"/>
              </a:ext>
            </a:extLst>
          </p:cNvPr>
          <p:cNvCxnSpPr/>
          <p:nvPr/>
        </p:nvCxnSpPr>
        <p:spPr>
          <a:xfrm>
            <a:off x="7419242" y="2392971"/>
            <a:ext cx="1185494" cy="52607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CD0DC3-085D-0D7E-B043-88F946940C65}"/>
              </a:ext>
            </a:extLst>
          </p:cNvPr>
          <p:cNvCxnSpPr/>
          <p:nvPr/>
        </p:nvCxnSpPr>
        <p:spPr>
          <a:xfrm flipH="1">
            <a:off x="3626093" y="2381982"/>
            <a:ext cx="997929" cy="54072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E2AF93-24F3-278E-0BF4-A70E3549BC58}"/>
              </a:ext>
            </a:extLst>
          </p:cNvPr>
          <p:cNvCxnSpPr/>
          <p:nvPr/>
        </p:nvCxnSpPr>
        <p:spPr>
          <a:xfrm>
            <a:off x="5983165" y="2539511"/>
            <a:ext cx="20515" cy="32091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F134EF-D3CB-6D7E-55D2-A59ABAAB2205}"/>
              </a:ext>
            </a:extLst>
          </p:cNvPr>
          <p:cNvCxnSpPr/>
          <p:nvPr/>
        </p:nvCxnSpPr>
        <p:spPr>
          <a:xfrm flipH="1">
            <a:off x="5249007" y="3235568"/>
            <a:ext cx="287217" cy="38686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DA372DB-65FA-0AA6-6242-CDF7CC4DEA06}"/>
              </a:ext>
            </a:extLst>
          </p:cNvPr>
          <p:cNvCxnSpPr/>
          <p:nvPr/>
        </p:nvCxnSpPr>
        <p:spPr>
          <a:xfrm>
            <a:off x="6499713" y="3224577"/>
            <a:ext cx="504091" cy="37953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7" descr="A picture containing close, fabric, several, vegetable&#10;&#10;Description automatically generated">
            <a:extLst>
              <a:ext uri="{FF2B5EF4-FFF2-40B4-BE49-F238E27FC236}">
                <a16:creationId xmlns:a16="http://schemas.microsoft.com/office/drawing/2014/main" id="{C919EA4E-9563-6CEB-8405-77BCB85CFEE6}"/>
              </a:ext>
            </a:extLst>
          </p:cNvPr>
          <p:cNvPicPr>
            <a:picLocks noChangeAspect="1"/>
          </p:cNvPicPr>
          <p:nvPr/>
        </p:nvPicPr>
        <p:blipFill>
          <a:blip r:embed="rId3"/>
          <a:stretch>
            <a:fillRect/>
          </a:stretch>
        </p:blipFill>
        <p:spPr>
          <a:xfrm>
            <a:off x="9470021" y="3659285"/>
            <a:ext cx="2569580" cy="1960469"/>
          </a:xfrm>
          <a:prstGeom prst="rect">
            <a:avLst/>
          </a:prstGeom>
        </p:spPr>
      </p:pic>
      <p:pic>
        <p:nvPicPr>
          <p:cNvPr id="18" name="Picture 18" descr="A picture containing coral, coelenterate, vegetable&#10;&#10;Description automatically generated">
            <a:extLst>
              <a:ext uri="{FF2B5EF4-FFF2-40B4-BE49-F238E27FC236}">
                <a16:creationId xmlns:a16="http://schemas.microsoft.com/office/drawing/2014/main" id="{E71B8F12-EEB8-24E6-3FE0-EFA99FDF7BB8}"/>
              </a:ext>
            </a:extLst>
          </p:cNvPr>
          <p:cNvPicPr>
            <a:picLocks noChangeAspect="1"/>
          </p:cNvPicPr>
          <p:nvPr/>
        </p:nvPicPr>
        <p:blipFill>
          <a:blip r:embed="rId4"/>
          <a:stretch>
            <a:fillRect/>
          </a:stretch>
        </p:blipFill>
        <p:spPr>
          <a:xfrm>
            <a:off x="229565" y="3755204"/>
            <a:ext cx="2743200" cy="1971185"/>
          </a:xfrm>
          <a:prstGeom prst="rect">
            <a:avLst/>
          </a:prstGeom>
        </p:spPr>
      </p:pic>
    </p:spTree>
    <p:extLst>
      <p:ext uri="{BB962C8B-B14F-4D97-AF65-F5344CB8AC3E}">
        <p14:creationId xmlns:p14="http://schemas.microsoft.com/office/powerpoint/2010/main" val="3717908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dirty="0"/>
              <a:t>Paper Replication: Test </a:t>
            </a:r>
            <a:r>
              <a:rPr lang="en-US" sz="5400" b="1" kern="1200" dirty="0">
                <a:latin typeface="+mj-lt"/>
                <a:ea typeface="+mj-ea"/>
                <a:cs typeface="+mj-cs"/>
              </a:rPr>
              <a:t>Results</a:t>
            </a:r>
          </a:p>
        </p:txBody>
      </p:sp>
      <p:graphicFrame>
        <p:nvGraphicFramePr>
          <p:cNvPr id="8" name="Table 7">
            <a:extLst>
              <a:ext uri="{FF2B5EF4-FFF2-40B4-BE49-F238E27FC236}">
                <a16:creationId xmlns:a16="http://schemas.microsoft.com/office/drawing/2014/main" id="{EB33072C-9B48-4DDA-ACD1-8BFBBD582D05}"/>
              </a:ext>
            </a:extLst>
          </p:cNvPr>
          <p:cNvGraphicFramePr>
            <a:graphicFrameLocks noGrp="1"/>
          </p:cNvGraphicFramePr>
          <p:nvPr>
            <p:extLst>
              <p:ext uri="{D42A27DB-BD31-4B8C-83A1-F6EECF244321}">
                <p14:modId xmlns:p14="http://schemas.microsoft.com/office/powerpoint/2010/main" val="1751994292"/>
              </p:ext>
            </p:extLst>
          </p:nvPr>
        </p:nvGraphicFramePr>
        <p:xfrm>
          <a:off x="1023730" y="1639957"/>
          <a:ext cx="10227367" cy="4015408"/>
        </p:xfrm>
        <a:graphic>
          <a:graphicData uri="http://schemas.openxmlformats.org/drawingml/2006/table">
            <a:tbl>
              <a:tblPr/>
              <a:tblGrid>
                <a:gridCol w="1751087">
                  <a:extLst>
                    <a:ext uri="{9D8B030D-6E8A-4147-A177-3AD203B41FA5}">
                      <a16:colId xmlns:a16="http://schemas.microsoft.com/office/drawing/2014/main" val="3453258172"/>
                    </a:ext>
                  </a:extLst>
                </a:gridCol>
                <a:gridCol w="1801844">
                  <a:extLst>
                    <a:ext uri="{9D8B030D-6E8A-4147-A177-3AD203B41FA5}">
                      <a16:colId xmlns:a16="http://schemas.microsoft.com/office/drawing/2014/main" val="1845667932"/>
                    </a:ext>
                  </a:extLst>
                </a:gridCol>
                <a:gridCol w="1218148">
                  <a:extLst>
                    <a:ext uri="{9D8B030D-6E8A-4147-A177-3AD203B41FA5}">
                      <a16:colId xmlns:a16="http://schemas.microsoft.com/office/drawing/2014/main" val="2066729296"/>
                    </a:ext>
                  </a:extLst>
                </a:gridCol>
                <a:gridCol w="1218148">
                  <a:extLst>
                    <a:ext uri="{9D8B030D-6E8A-4147-A177-3AD203B41FA5}">
                      <a16:colId xmlns:a16="http://schemas.microsoft.com/office/drawing/2014/main" val="1491871357"/>
                    </a:ext>
                  </a:extLst>
                </a:gridCol>
                <a:gridCol w="1218148">
                  <a:extLst>
                    <a:ext uri="{9D8B030D-6E8A-4147-A177-3AD203B41FA5}">
                      <a16:colId xmlns:a16="http://schemas.microsoft.com/office/drawing/2014/main" val="717085765"/>
                    </a:ext>
                  </a:extLst>
                </a:gridCol>
                <a:gridCol w="1218148">
                  <a:extLst>
                    <a:ext uri="{9D8B030D-6E8A-4147-A177-3AD203B41FA5}">
                      <a16:colId xmlns:a16="http://schemas.microsoft.com/office/drawing/2014/main" val="985815604"/>
                    </a:ext>
                  </a:extLst>
                </a:gridCol>
                <a:gridCol w="1801844">
                  <a:extLst>
                    <a:ext uri="{9D8B030D-6E8A-4147-A177-3AD203B41FA5}">
                      <a16:colId xmlns:a16="http://schemas.microsoft.com/office/drawing/2014/main" val="2979027527"/>
                    </a:ext>
                  </a:extLst>
                </a:gridCol>
              </a:tblGrid>
              <a:tr h="1357321">
                <a:tc gridSpan="6">
                  <a:txBody>
                    <a:bodyPr/>
                    <a:lstStyle/>
                    <a:p>
                      <a:pPr algn="ctr" fontAlgn="ctr"/>
                      <a:r>
                        <a:rPr lang="en-GB" sz="4400" b="1" i="0" u="none" strike="noStrike">
                          <a:solidFill>
                            <a:srgbClr val="FFFFFF"/>
                          </a:solidFill>
                          <a:effectLst/>
                          <a:latin typeface="Calibri" panose="020F0502020204030204" pitchFamily="34" charset="0"/>
                        </a:rPr>
                        <a:t> Original Paper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r>
                        <a:rPr lang="en-GB" sz="2400" b="1" i="0" u="none" strike="noStrike">
                          <a:solidFill>
                            <a:srgbClr val="FFFFFF"/>
                          </a:solidFill>
                          <a:effectLst/>
                          <a:latin typeface="Calibri" panose="020F0502020204030204" pitchFamily="34" charset="0"/>
                        </a:rPr>
                        <a:t> Replication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3838121807"/>
                  </a:ext>
                </a:extLst>
              </a:tr>
              <a:tr h="1357321">
                <a:tc>
                  <a:txBody>
                    <a:bodyPr/>
                    <a:lstStyle/>
                    <a:p>
                      <a:pPr algn="ctr" fontAlgn="ctr"/>
                      <a:r>
                        <a:rPr lang="en-GB" sz="2400" b="1" i="0" u="none" strike="noStrike">
                          <a:solidFill>
                            <a:srgbClr val="FFFFFF"/>
                          </a:solidFill>
                          <a:effectLst/>
                          <a:latin typeface="Calibri" panose="020F0502020204030204" pitchFamily="34" charset="0"/>
                        </a:rPr>
                        <a:t> Model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Total Epoch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 Model size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 best </a:t>
                      </a:r>
                      <a:r>
                        <a:rPr lang="en-GB" sz="2400" b="1" i="0" u="none" strike="noStrike" err="1">
                          <a:solidFill>
                            <a:srgbClr val="FFFFFF"/>
                          </a:solidFill>
                          <a:effectLst/>
                          <a:latin typeface="Calibri" panose="020F0502020204030204" pitchFamily="34" charset="0"/>
                        </a:rPr>
                        <a:t>eopch</a:t>
                      </a:r>
                      <a:r>
                        <a:rPr lang="en-GB" sz="2400" b="1" i="0" u="none" strike="noStrike">
                          <a:solidFill>
                            <a:srgbClr val="FFFFFF"/>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 training time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 Accuracy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GB" sz="2400" b="1" i="0" u="none" strike="noStrike">
                          <a:solidFill>
                            <a:srgbClr val="FFFFFF"/>
                          </a:solidFill>
                          <a:effectLst/>
                          <a:latin typeface="Calibri" panose="020F0502020204030204" pitchFamily="34" charset="0"/>
                        </a:rPr>
                        <a:t> Accuracy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1980618272"/>
                  </a:ext>
                </a:extLst>
              </a:tr>
              <a:tr h="650383">
                <a:tc>
                  <a:txBody>
                    <a:bodyPr/>
                    <a:lstStyle/>
                    <a:p>
                      <a:pPr algn="ctr" fontAlgn="ctr"/>
                      <a:r>
                        <a:rPr lang="en-GB" sz="2000" b="0" i="0" u="none" strike="noStrike">
                          <a:solidFill>
                            <a:srgbClr val="000000"/>
                          </a:solidFill>
                          <a:effectLst/>
                          <a:latin typeface="Calibri" panose="020F0502020204030204" pitchFamily="34" charset="0"/>
                        </a:rPr>
                        <a:t> VGG16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100.00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268.16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100.00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13 873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95.90%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Calibri" panose="020F0502020204030204" pitchFamily="34" charset="0"/>
                        </a:rPr>
                        <a:t>94.12%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210200"/>
                  </a:ext>
                </a:extLst>
              </a:tr>
              <a:tr h="650383">
                <a:tc>
                  <a:txBody>
                    <a:bodyPr/>
                    <a:lstStyle/>
                    <a:p>
                      <a:pPr algn="ctr" fontAlgn="ctr"/>
                      <a:r>
                        <a:rPr lang="en-GB" sz="2000" b="0" i="0" u="none" strike="noStrike">
                          <a:solidFill>
                            <a:srgbClr val="000000"/>
                          </a:solidFill>
                          <a:effectLst/>
                          <a:latin typeface="Calibri" panose="020F0502020204030204" pitchFamily="34" charset="0"/>
                        </a:rPr>
                        <a:t> ResNet50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100.00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83.12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84.00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 10 023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Calibri" panose="020F0502020204030204" pitchFamily="34" charset="0"/>
                        </a:rPr>
                        <a:t>96.09%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88.54%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341582"/>
                  </a:ext>
                </a:extLst>
              </a:tr>
            </a:tbl>
          </a:graphicData>
        </a:graphic>
      </p:graphicFrame>
    </p:spTree>
    <p:extLst>
      <p:ext uri="{BB962C8B-B14F-4D97-AF65-F5344CB8AC3E}">
        <p14:creationId xmlns:p14="http://schemas.microsoft.com/office/powerpoint/2010/main" val="3741370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3F3EE1-C231-4940-BB9C-D7BC1A45D0F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572353" y="242281"/>
            <a:ext cx="11203894" cy="6079861"/>
          </a:xfrm>
          <a:prstGeom prst="rect">
            <a:avLst/>
          </a:prstGeom>
        </p:spPr>
      </p:pic>
      <p:sp>
        <p:nvSpPr>
          <p:cNvPr id="10" name="TextBox 9">
            <a:extLst>
              <a:ext uri="{FF2B5EF4-FFF2-40B4-BE49-F238E27FC236}">
                <a16:creationId xmlns:a16="http://schemas.microsoft.com/office/drawing/2014/main" id="{7EAC1BFF-DC57-47F0-8C2F-CA3CFF0E7405}"/>
              </a:ext>
            </a:extLst>
          </p:cNvPr>
          <p:cNvSpPr txBox="1"/>
          <p:nvPr/>
        </p:nvSpPr>
        <p:spPr>
          <a:xfrm rot="20592301">
            <a:off x="1911625" y="1480931"/>
            <a:ext cx="8368748" cy="3154710"/>
          </a:xfrm>
          <a:prstGeom prst="rect">
            <a:avLst/>
          </a:prstGeom>
          <a:noFill/>
        </p:spPr>
        <p:txBody>
          <a:bodyPr wrap="square" rtlCol="0">
            <a:spAutoFit/>
          </a:bodyPr>
          <a:lstStyle/>
          <a:p>
            <a:r>
              <a:rPr lang="en-GB" sz="19900" b="1">
                <a:solidFill>
                  <a:srgbClr val="FF0000"/>
                </a:solidFill>
              </a:rPr>
              <a:t>-DONE-</a:t>
            </a:r>
          </a:p>
        </p:txBody>
      </p:sp>
    </p:spTree>
    <p:extLst>
      <p:ext uri="{BB962C8B-B14F-4D97-AF65-F5344CB8AC3E}">
        <p14:creationId xmlns:p14="http://schemas.microsoft.com/office/powerpoint/2010/main" val="3671604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r>
              <a:rPr lang="en-US" sz="5400" b="1" kern="1200" dirty="0">
                <a:latin typeface="+mj-lt"/>
                <a:ea typeface="+mj-ea"/>
                <a:cs typeface="+mj-cs"/>
              </a:rPr>
              <a:t>Testing in the “Real World”-TCGA Dataset</a:t>
            </a:r>
          </a:p>
        </p:txBody>
      </p:sp>
      <p:pic>
        <p:nvPicPr>
          <p:cNvPr id="6" name="Picture 5">
            <a:extLst>
              <a:ext uri="{FF2B5EF4-FFF2-40B4-BE49-F238E27FC236}">
                <a16:creationId xmlns:a16="http://schemas.microsoft.com/office/drawing/2014/main" id="{35E03BEF-96E7-4CA6-854F-F553A3B3DD24}"/>
              </a:ext>
            </a:extLst>
          </p:cNvPr>
          <p:cNvPicPr>
            <a:picLocks noChangeAspect="1"/>
          </p:cNvPicPr>
          <p:nvPr/>
        </p:nvPicPr>
        <p:blipFill>
          <a:blip r:embed="rId3"/>
          <a:stretch>
            <a:fillRect/>
          </a:stretch>
        </p:blipFill>
        <p:spPr>
          <a:xfrm>
            <a:off x="0" y="1223778"/>
            <a:ext cx="12192000" cy="5621653"/>
          </a:xfrm>
          <a:prstGeom prst="rect">
            <a:avLst/>
          </a:prstGeom>
        </p:spPr>
      </p:pic>
    </p:spTree>
    <p:extLst>
      <p:ext uri="{BB962C8B-B14F-4D97-AF65-F5344CB8AC3E}">
        <p14:creationId xmlns:p14="http://schemas.microsoft.com/office/powerpoint/2010/main" val="983255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r>
              <a:rPr lang="en-US" sz="5400" b="1" kern="1200" dirty="0">
                <a:latin typeface="+mj-lt"/>
                <a:ea typeface="+mj-ea"/>
                <a:cs typeface="+mj-cs"/>
              </a:rPr>
              <a:t>Testing in the “Real World”-TCGA Dataset</a:t>
            </a:r>
          </a:p>
        </p:txBody>
      </p:sp>
      <p:pic>
        <p:nvPicPr>
          <p:cNvPr id="6" name="Picture 5">
            <a:extLst>
              <a:ext uri="{FF2B5EF4-FFF2-40B4-BE49-F238E27FC236}">
                <a16:creationId xmlns:a16="http://schemas.microsoft.com/office/drawing/2014/main" id="{35E03BEF-96E7-4CA6-854F-F553A3B3DD24}"/>
              </a:ext>
            </a:extLst>
          </p:cNvPr>
          <p:cNvPicPr>
            <a:picLocks noChangeAspect="1"/>
          </p:cNvPicPr>
          <p:nvPr/>
        </p:nvPicPr>
        <p:blipFill>
          <a:blip r:embed="rId2"/>
          <a:stretch>
            <a:fillRect/>
          </a:stretch>
        </p:blipFill>
        <p:spPr>
          <a:xfrm>
            <a:off x="0" y="1223778"/>
            <a:ext cx="12192000" cy="5621653"/>
          </a:xfrm>
          <a:prstGeom prst="rect">
            <a:avLst/>
          </a:prstGeom>
        </p:spPr>
      </p:pic>
      <p:sp>
        <p:nvSpPr>
          <p:cNvPr id="3" name="TextBox 2">
            <a:extLst>
              <a:ext uri="{FF2B5EF4-FFF2-40B4-BE49-F238E27FC236}">
                <a16:creationId xmlns:a16="http://schemas.microsoft.com/office/drawing/2014/main" id="{665B3D04-FD82-4651-A004-1A90962A7445}"/>
              </a:ext>
            </a:extLst>
          </p:cNvPr>
          <p:cNvSpPr txBox="1"/>
          <p:nvPr/>
        </p:nvSpPr>
        <p:spPr>
          <a:xfrm>
            <a:off x="4739149" y="3574635"/>
            <a:ext cx="5712542" cy="1323439"/>
          </a:xfrm>
          <a:prstGeom prst="rect">
            <a:avLst/>
          </a:prstGeom>
          <a:noFill/>
        </p:spPr>
        <p:txBody>
          <a:bodyPr wrap="square" rtlCol="0">
            <a:spAutoFit/>
          </a:bodyPr>
          <a:lstStyle/>
          <a:p>
            <a:r>
              <a:rPr lang="en-GB" sz="8000"/>
              <a:t>DEMO</a:t>
            </a:r>
          </a:p>
        </p:txBody>
      </p:sp>
    </p:spTree>
    <p:extLst>
      <p:ext uri="{BB962C8B-B14F-4D97-AF65-F5344CB8AC3E}">
        <p14:creationId xmlns:p14="http://schemas.microsoft.com/office/powerpoint/2010/main" val="4220153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dirty="0">
                <a:latin typeface="+mj-lt"/>
                <a:ea typeface="+mj-ea"/>
                <a:cs typeface="+mj-cs"/>
              </a:rPr>
              <a:t>TCGA Dataset - Patch Creation</a:t>
            </a:r>
          </a:p>
        </p:txBody>
      </p:sp>
      <p:pic>
        <p:nvPicPr>
          <p:cNvPr id="4" name="Picture 3" descr="A picture containing clothing, bedclothes, fabric&#10;&#10;Description automatically generated">
            <a:extLst>
              <a:ext uri="{FF2B5EF4-FFF2-40B4-BE49-F238E27FC236}">
                <a16:creationId xmlns:a16="http://schemas.microsoft.com/office/drawing/2014/main" id="{EC87911A-8CF8-4270-B1D5-C9063F9AE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337" y="1123122"/>
            <a:ext cx="5345662" cy="5345662"/>
          </a:xfrm>
          <a:prstGeom prst="rect">
            <a:avLst/>
          </a:prstGeom>
        </p:spPr>
      </p:pic>
      <p:sp>
        <p:nvSpPr>
          <p:cNvPr id="3" name="TextBox 2">
            <a:extLst>
              <a:ext uri="{FF2B5EF4-FFF2-40B4-BE49-F238E27FC236}">
                <a16:creationId xmlns:a16="http://schemas.microsoft.com/office/drawing/2014/main" id="{82A914B6-8D7C-4858-A848-9472C5BEBF36}"/>
              </a:ext>
            </a:extLst>
          </p:cNvPr>
          <p:cNvSpPr txBox="1"/>
          <p:nvPr/>
        </p:nvSpPr>
        <p:spPr>
          <a:xfrm>
            <a:off x="745435" y="1223778"/>
            <a:ext cx="4850295" cy="5078313"/>
          </a:xfrm>
          <a:prstGeom prst="rect">
            <a:avLst/>
          </a:prstGeom>
          <a:noFill/>
        </p:spPr>
        <p:txBody>
          <a:bodyPr wrap="square" rtlCol="0">
            <a:spAutoFit/>
          </a:bodyPr>
          <a:lstStyle/>
          <a:p>
            <a:pPr marL="285750" indent="-285750">
              <a:buFont typeface="Arial" panose="020B0604020202020204" pitchFamily="34" charset="0"/>
              <a:buChar char="•"/>
            </a:pPr>
            <a:r>
              <a:rPr lang="en-GB" sz="3600"/>
              <a:t>Another set of software needed to create</a:t>
            </a:r>
          </a:p>
          <a:p>
            <a:pPr marL="285750" indent="-285750">
              <a:buFont typeface="Arial" panose="020B0604020202020204" pitchFamily="34" charset="0"/>
              <a:buChar char="•"/>
            </a:pPr>
            <a:r>
              <a:rPr lang="en-GB" sz="3600"/>
              <a:t>Assumptions </a:t>
            </a:r>
            <a:r>
              <a:rPr lang="en-GB" sz="3600" err="1"/>
              <a:t>Req’d</a:t>
            </a:r>
            <a:endParaRPr lang="en-GB" sz="3600"/>
          </a:p>
          <a:p>
            <a:pPr marL="285750" indent="-285750">
              <a:buFont typeface="Arial" panose="020B0604020202020204" pitchFamily="34" charset="0"/>
              <a:buChar char="•"/>
            </a:pPr>
            <a:r>
              <a:rPr lang="en-GB" sz="3600"/>
              <a:t>Diagnostic Images Only</a:t>
            </a:r>
          </a:p>
          <a:p>
            <a:pPr marL="285750" indent="-285750">
              <a:buFont typeface="Arial" panose="020B0604020202020204" pitchFamily="34" charset="0"/>
              <a:buChar char="•"/>
            </a:pPr>
            <a:r>
              <a:rPr lang="en-GB" sz="3600"/>
              <a:t>Large variation</a:t>
            </a:r>
          </a:p>
          <a:p>
            <a:pPr marL="285750" indent="-285750">
              <a:buFont typeface="Arial" panose="020B0604020202020204" pitchFamily="34" charset="0"/>
              <a:buChar char="•"/>
            </a:pPr>
            <a:r>
              <a:rPr lang="en-GB" sz="3600"/>
              <a:t>Not original intention</a:t>
            </a:r>
          </a:p>
          <a:p>
            <a:pPr marL="285750" indent="-285750">
              <a:buFont typeface="Arial" panose="020B0604020202020204" pitchFamily="34" charset="0"/>
              <a:buChar char="•"/>
            </a:pPr>
            <a:r>
              <a:rPr lang="en-GB" sz="3600"/>
              <a:t>40 WSI downloaded</a:t>
            </a:r>
          </a:p>
          <a:p>
            <a:pPr marL="285750" indent="-285750">
              <a:buFont typeface="Arial" panose="020B0604020202020204" pitchFamily="34" charset="0"/>
              <a:buChar char="•"/>
            </a:pPr>
            <a:r>
              <a:rPr lang="en-GB" sz="3600"/>
              <a:t>35 patches tested</a:t>
            </a:r>
          </a:p>
        </p:txBody>
      </p:sp>
    </p:spTree>
    <p:extLst>
      <p:ext uri="{BB962C8B-B14F-4D97-AF65-F5344CB8AC3E}">
        <p14:creationId xmlns:p14="http://schemas.microsoft.com/office/powerpoint/2010/main" val="2511597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bedclothes&#10;&#10;Description automatically generated">
            <a:extLst>
              <a:ext uri="{FF2B5EF4-FFF2-40B4-BE49-F238E27FC236}">
                <a16:creationId xmlns:a16="http://schemas.microsoft.com/office/drawing/2014/main" id="{9C05C7F9-6D18-4028-901D-11BD9663F555}"/>
              </a:ext>
            </a:extLst>
          </p:cNvPr>
          <p:cNvPicPr>
            <a:picLocks noChangeAspect="1"/>
          </p:cNvPicPr>
          <p:nvPr/>
        </p:nvPicPr>
        <p:blipFill>
          <a:blip r:embed="rId3"/>
          <a:stretch>
            <a:fillRect/>
          </a:stretch>
        </p:blipFill>
        <p:spPr>
          <a:xfrm>
            <a:off x="5514933" y="1064149"/>
            <a:ext cx="5667220" cy="5717377"/>
          </a:xfrm>
          <a:prstGeom prst="rect">
            <a:avLst/>
          </a:prstGeom>
        </p:spPr>
      </p:pic>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dirty="0">
                <a:latin typeface="+mj-lt"/>
                <a:ea typeface="+mj-ea"/>
                <a:cs typeface="+mj-cs"/>
              </a:rPr>
              <a:t>TCGA Dataset - Testing</a:t>
            </a:r>
          </a:p>
        </p:txBody>
      </p:sp>
      <p:pic>
        <p:nvPicPr>
          <p:cNvPr id="9" name="Picture 8" descr="Chart, histogram&#10;&#10;Description automatically generated">
            <a:extLst>
              <a:ext uri="{FF2B5EF4-FFF2-40B4-BE49-F238E27FC236}">
                <a16:creationId xmlns:a16="http://schemas.microsoft.com/office/drawing/2014/main" id="{D6148E6F-FCCD-4981-9EEC-C7B55ED58EB5}"/>
              </a:ext>
            </a:extLst>
          </p:cNvPr>
          <p:cNvPicPr>
            <a:picLocks noChangeAspect="1"/>
          </p:cNvPicPr>
          <p:nvPr/>
        </p:nvPicPr>
        <p:blipFill rotWithShape="1">
          <a:blip r:embed="rId4"/>
          <a:srcRect l="18304" r="16010"/>
          <a:stretch/>
        </p:blipFill>
        <p:spPr>
          <a:xfrm>
            <a:off x="1009842" y="2908477"/>
            <a:ext cx="3604592" cy="3658433"/>
          </a:xfrm>
          <a:prstGeom prst="rect">
            <a:avLst/>
          </a:prstGeom>
        </p:spPr>
      </p:pic>
      <p:pic>
        <p:nvPicPr>
          <p:cNvPr id="15" name="Graphic 14">
            <a:extLst>
              <a:ext uri="{FF2B5EF4-FFF2-40B4-BE49-F238E27FC236}">
                <a16:creationId xmlns:a16="http://schemas.microsoft.com/office/drawing/2014/main" id="{07B9B370-B38C-4F76-A803-E96E5F919E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4705" y="1057090"/>
            <a:ext cx="987677" cy="987677"/>
          </a:xfrm>
          <a:prstGeom prst="rect">
            <a:avLst/>
          </a:prstGeom>
        </p:spPr>
      </p:pic>
      <p:pic>
        <p:nvPicPr>
          <p:cNvPr id="16" name="Graphic 15">
            <a:extLst>
              <a:ext uri="{FF2B5EF4-FFF2-40B4-BE49-F238E27FC236}">
                <a16:creationId xmlns:a16="http://schemas.microsoft.com/office/drawing/2014/main" id="{3419C95A-4FD0-4DDA-B33E-B5E1F5B4F7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0896" y="2292855"/>
            <a:ext cx="987677" cy="987677"/>
          </a:xfrm>
          <a:prstGeom prst="rect">
            <a:avLst/>
          </a:prstGeom>
        </p:spPr>
      </p:pic>
      <p:pic>
        <p:nvPicPr>
          <p:cNvPr id="17" name="Graphic 16">
            <a:extLst>
              <a:ext uri="{FF2B5EF4-FFF2-40B4-BE49-F238E27FC236}">
                <a16:creationId xmlns:a16="http://schemas.microsoft.com/office/drawing/2014/main" id="{1488D9AF-C626-4870-949A-0C20EC96D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6422" y="2292854"/>
            <a:ext cx="987677" cy="987677"/>
          </a:xfrm>
          <a:prstGeom prst="rect">
            <a:avLst/>
          </a:prstGeom>
        </p:spPr>
      </p:pic>
      <p:pic>
        <p:nvPicPr>
          <p:cNvPr id="18" name="Graphic 17">
            <a:extLst>
              <a:ext uri="{FF2B5EF4-FFF2-40B4-BE49-F238E27FC236}">
                <a16:creationId xmlns:a16="http://schemas.microsoft.com/office/drawing/2014/main" id="{ABBF6AB3-F619-4FC6-85B1-F20BD0EE8A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3000" y="3405259"/>
            <a:ext cx="987677" cy="987677"/>
          </a:xfrm>
          <a:prstGeom prst="rect">
            <a:avLst/>
          </a:prstGeom>
        </p:spPr>
      </p:pic>
      <p:pic>
        <p:nvPicPr>
          <p:cNvPr id="19" name="Graphic 18">
            <a:extLst>
              <a:ext uri="{FF2B5EF4-FFF2-40B4-BE49-F238E27FC236}">
                <a16:creationId xmlns:a16="http://schemas.microsoft.com/office/drawing/2014/main" id="{E8272039-7A19-44DC-B1AA-E5B9F28600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2159" y="3429000"/>
            <a:ext cx="987677" cy="987677"/>
          </a:xfrm>
          <a:prstGeom prst="rect">
            <a:avLst/>
          </a:prstGeom>
        </p:spPr>
      </p:pic>
      <p:pic>
        <p:nvPicPr>
          <p:cNvPr id="20" name="Graphic 19">
            <a:extLst>
              <a:ext uri="{FF2B5EF4-FFF2-40B4-BE49-F238E27FC236}">
                <a16:creationId xmlns:a16="http://schemas.microsoft.com/office/drawing/2014/main" id="{1177D153-B1E1-4EDA-9132-D8830C672F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8715" y="4548834"/>
            <a:ext cx="987677" cy="987677"/>
          </a:xfrm>
          <a:prstGeom prst="rect">
            <a:avLst/>
          </a:prstGeom>
        </p:spPr>
      </p:pic>
      <p:pic>
        <p:nvPicPr>
          <p:cNvPr id="21" name="Graphic 20">
            <a:extLst>
              <a:ext uri="{FF2B5EF4-FFF2-40B4-BE49-F238E27FC236}">
                <a16:creationId xmlns:a16="http://schemas.microsoft.com/office/drawing/2014/main" id="{D6C66A90-6D00-422E-ACAF-D6FAA2AE14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1705" y="5786790"/>
            <a:ext cx="987677" cy="987677"/>
          </a:xfrm>
          <a:prstGeom prst="rect">
            <a:avLst/>
          </a:prstGeom>
        </p:spPr>
      </p:pic>
      <p:sp>
        <p:nvSpPr>
          <p:cNvPr id="22" name="TextBox 21">
            <a:extLst>
              <a:ext uri="{FF2B5EF4-FFF2-40B4-BE49-F238E27FC236}">
                <a16:creationId xmlns:a16="http://schemas.microsoft.com/office/drawing/2014/main" id="{D670ED15-1926-47DC-89AF-EFB1F163EB93}"/>
              </a:ext>
            </a:extLst>
          </p:cNvPr>
          <p:cNvSpPr txBox="1"/>
          <p:nvPr/>
        </p:nvSpPr>
        <p:spPr>
          <a:xfrm>
            <a:off x="647633" y="1543795"/>
            <a:ext cx="4154557" cy="954107"/>
          </a:xfrm>
          <a:prstGeom prst="rect">
            <a:avLst/>
          </a:prstGeom>
          <a:noFill/>
        </p:spPr>
        <p:txBody>
          <a:bodyPr wrap="square" rtlCol="0">
            <a:spAutoFit/>
          </a:bodyPr>
          <a:lstStyle/>
          <a:p>
            <a:pPr marL="285750" indent="-285750">
              <a:buFont typeface="Arial" panose="020B0604020202020204" pitchFamily="34" charset="0"/>
              <a:buChar char="•"/>
            </a:pPr>
            <a:r>
              <a:rPr lang="en-GB" sz="2800"/>
              <a:t>15/35 Correct or 42.86%</a:t>
            </a:r>
          </a:p>
          <a:p>
            <a:pPr marL="285750" indent="-285750">
              <a:buFont typeface="Arial" panose="020B0604020202020204" pitchFamily="34" charset="0"/>
              <a:buChar char="•"/>
            </a:pPr>
            <a:r>
              <a:rPr lang="en-GB" sz="2800"/>
              <a:t>Worse than random!</a:t>
            </a:r>
          </a:p>
        </p:txBody>
      </p:sp>
    </p:spTree>
    <p:extLst>
      <p:ext uri="{BB962C8B-B14F-4D97-AF65-F5344CB8AC3E}">
        <p14:creationId xmlns:p14="http://schemas.microsoft.com/office/powerpoint/2010/main" val="3680139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dirty="0">
                <a:latin typeface="+mj-lt"/>
                <a:ea typeface="+mj-ea"/>
                <a:cs typeface="+mj-cs"/>
              </a:rPr>
              <a:t>TCGA Dataset - Results Interpretation</a:t>
            </a:r>
          </a:p>
        </p:txBody>
      </p:sp>
      <p:sp>
        <p:nvSpPr>
          <p:cNvPr id="4" name="TextBox 3">
            <a:extLst>
              <a:ext uri="{FF2B5EF4-FFF2-40B4-BE49-F238E27FC236}">
                <a16:creationId xmlns:a16="http://schemas.microsoft.com/office/drawing/2014/main" id="{DD5A8D15-0523-4352-81DC-820E57EEBCBD}"/>
              </a:ext>
            </a:extLst>
          </p:cNvPr>
          <p:cNvSpPr txBox="1"/>
          <p:nvPr/>
        </p:nvSpPr>
        <p:spPr>
          <a:xfrm>
            <a:off x="838199" y="1297858"/>
            <a:ext cx="10724536" cy="2308324"/>
          </a:xfrm>
          <a:prstGeom prst="rect">
            <a:avLst/>
          </a:prstGeom>
          <a:noFill/>
        </p:spPr>
        <p:txBody>
          <a:bodyPr wrap="square" rtlCol="0">
            <a:spAutoFit/>
          </a:bodyPr>
          <a:lstStyle/>
          <a:p>
            <a:pPr marL="571500" indent="-571500">
              <a:buFont typeface="Arial" panose="020B0604020202020204" pitchFamily="34" charset="0"/>
              <a:buChar char="•"/>
            </a:pPr>
            <a:r>
              <a:rPr lang="en-GB" sz="3600"/>
              <a:t>Poor Generalization – Not enough data</a:t>
            </a:r>
          </a:p>
          <a:p>
            <a:pPr marL="571500" indent="-571500">
              <a:buFont typeface="Arial" panose="020B0604020202020204" pitchFamily="34" charset="0"/>
              <a:buChar char="•"/>
            </a:pPr>
            <a:r>
              <a:rPr lang="en-GB" sz="3600"/>
              <a:t>WSI Image Size (100,000 x 100,000)</a:t>
            </a:r>
          </a:p>
          <a:p>
            <a:pPr marL="571500" indent="-571500">
              <a:buFont typeface="Arial" panose="020B0604020202020204" pitchFamily="34" charset="0"/>
              <a:buChar char="•"/>
            </a:pPr>
            <a:r>
              <a:rPr lang="en-GB" sz="3600"/>
              <a:t>Annotation Quality</a:t>
            </a:r>
          </a:p>
          <a:p>
            <a:pPr marL="571500" indent="-571500">
              <a:buFont typeface="Arial" panose="020B0604020202020204" pitchFamily="34" charset="0"/>
              <a:buChar char="•"/>
            </a:pPr>
            <a:r>
              <a:rPr lang="en-GB" sz="3600"/>
              <a:t>Black-box Model</a:t>
            </a:r>
          </a:p>
        </p:txBody>
      </p:sp>
      <p:pic>
        <p:nvPicPr>
          <p:cNvPr id="5" name="Picture 4">
            <a:extLst>
              <a:ext uri="{FF2B5EF4-FFF2-40B4-BE49-F238E27FC236}">
                <a16:creationId xmlns:a16="http://schemas.microsoft.com/office/drawing/2014/main" id="{D2EF52C7-87D7-43BC-A043-2A8062897095}"/>
              </a:ext>
            </a:extLst>
          </p:cNvPr>
          <p:cNvPicPr>
            <a:picLocks noChangeAspect="1"/>
          </p:cNvPicPr>
          <p:nvPr/>
        </p:nvPicPr>
        <p:blipFill rotWithShape="1">
          <a:blip r:embed="rId3"/>
          <a:srcRect b="28726"/>
          <a:stretch/>
        </p:blipFill>
        <p:spPr>
          <a:xfrm>
            <a:off x="4650796" y="3948699"/>
            <a:ext cx="6911939" cy="2514794"/>
          </a:xfrm>
          <a:prstGeom prst="rect">
            <a:avLst/>
          </a:prstGeom>
        </p:spPr>
      </p:pic>
    </p:spTree>
    <p:extLst>
      <p:ext uri="{BB962C8B-B14F-4D97-AF65-F5344CB8AC3E}">
        <p14:creationId xmlns:p14="http://schemas.microsoft.com/office/powerpoint/2010/main" val="3809889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2D0E-614C-2989-C453-DE3181C688C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dirty="0">
                <a:latin typeface="+mj-lt"/>
                <a:ea typeface="+mj-ea"/>
                <a:cs typeface="+mj-cs"/>
              </a:rPr>
              <a:t>Black-box Model - Pitfalls</a:t>
            </a:r>
          </a:p>
        </p:txBody>
      </p:sp>
      <p:pic>
        <p:nvPicPr>
          <p:cNvPr id="6" name="Picture 5" descr="A picture containing text, receipt&#10;&#10;Description automatically generated">
            <a:extLst>
              <a:ext uri="{FF2B5EF4-FFF2-40B4-BE49-F238E27FC236}">
                <a16:creationId xmlns:a16="http://schemas.microsoft.com/office/drawing/2014/main" id="{85FD634C-F71B-43A7-A8BF-AE7BD440DE6D}"/>
              </a:ext>
            </a:extLst>
          </p:cNvPr>
          <p:cNvPicPr>
            <a:picLocks noChangeAspect="1"/>
          </p:cNvPicPr>
          <p:nvPr/>
        </p:nvPicPr>
        <p:blipFill>
          <a:blip r:embed="rId3"/>
          <a:stretch>
            <a:fillRect/>
          </a:stretch>
        </p:blipFill>
        <p:spPr>
          <a:xfrm>
            <a:off x="7748952" y="1430215"/>
            <a:ext cx="4021017" cy="4021017"/>
          </a:xfrm>
          <a:prstGeom prst="rect">
            <a:avLst/>
          </a:prstGeom>
        </p:spPr>
      </p:pic>
      <p:sp>
        <p:nvSpPr>
          <p:cNvPr id="7" name="TextBox 6">
            <a:extLst>
              <a:ext uri="{FF2B5EF4-FFF2-40B4-BE49-F238E27FC236}">
                <a16:creationId xmlns:a16="http://schemas.microsoft.com/office/drawing/2014/main" id="{E31B4D3A-DACB-461F-9B63-505E77AB1FAA}"/>
              </a:ext>
            </a:extLst>
          </p:cNvPr>
          <p:cNvSpPr txBox="1"/>
          <p:nvPr/>
        </p:nvSpPr>
        <p:spPr>
          <a:xfrm>
            <a:off x="504956" y="1430215"/>
            <a:ext cx="6505444" cy="4031873"/>
          </a:xfrm>
          <a:prstGeom prst="rect">
            <a:avLst/>
          </a:prstGeom>
          <a:noFill/>
        </p:spPr>
        <p:txBody>
          <a:bodyPr wrap="square" rtlCol="0">
            <a:spAutoFit/>
          </a:bodyPr>
          <a:lstStyle/>
          <a:p>
            <a:pPr marL="285750" indent="-285750">
              <a:buFont typeface="Arial" panose="020B0604020202020204" pitchFamily="34" charset="0"/>
              <a:buChar char="•"/>
            </a:pPr>
            <a:r>
              <a:rPr lang="en-GB" sz="3200"/>
              <a:t>Skin Cancer Detection Model</a:t>
            </a:r>
          </a:p>
          <a:p>
            <a:pPr marL="285750" indent="-285750">
              <a:buFont typeface="Arial" panose="020B0604020202020204" pitchFamily="34" charset="0"/>
              <a:buChar char="•"/>
            </a:pPr>
            <a:r>
              <a:rPr lang="en-GB" sz="3200"/>
              <a:t>Black-box = Just outcome, no explanation</a:t>
            </a:r>
          </a:p>
          <a:p>
            <a:pPr marL="285750" indent="-285750">
              <a:buFont typeface="Arial" panose="020B0604020202020204" pitchFamily="34" charset="0"/>
              <a:buChar char="•"/>
            </a:pPr>
            <a:r>
              <a:rPr lang="en-GB" sz="3200"/>
              <a:t>Explainable A.I. -&gt; </a:t>
            </a:r>
          </a:p>
          <a:p>
            <a:pPr lvl="1"/>
            <a:endParaRPr lang="en-GB" sz="3200" b="1"/>
          </a:p>
          <a:p>
            <a:pPr lvl="1"/>
            <a:r>
              <a:rPr lang="en-GB" sz="3200" b="1"/>
              <a:t>“Presence of Ruler = likely Cancer”</a:t>
            </a:r>
          </a:p>
          <a:p>
            <a:pPr marL="285750" indent="-285750">
              <a:buFont typeface="Arial" panose="020B0604020202020204" pitchFamily="34" charset="0"/>
              <a:buChar char="•"/>
            </a:pPr>
            <a:endParaRPr lang="en-GB" sz="3200" b="1"/>
          </a:p>
          <a:p>
            <a:pPr marL="285750" indent="-285750">
              <a:buFont typeface="Arial" panose="020B0604020202020204" pitchFamily="34" charset="0"/>
              <a:buChar char="•"/>
            </a:pPr>
            <a:endParaRPr lang="en-GB" sz="3200"/>
          </a:p>
        </p:txBody>
      </p:sp>
      <p:pic>
        <p:nvPicPr>
          <p:cNvPr id="9" name="Picture 8">
            <a:extLst>
              <a:ext uri="{FF2B5EF4-FFF2-40B4-BE49-F238E27FC236}">
                <a16:creationId xmlns:a16="http://schemas.microsoft.com/office/drawing/2014/main" id="{B195C114-223C-4672-ACFB-ACBB3897056D}"/>
              </a:ext>
            </a:extLst>
          </p:cNvPr>
          <p:cNvPicPr>
            <a:picLocks noChangeAspect="1"/>
          </p:cNvPicPr>
          <p:nvPr/>
        </p:nvPicPr>
        <p:blipFill>
          <a:blip r:embed="rId4"/>
          <a:stretch>
            <a:fillRect/>
          </a:stretch>
        </p:blipFill>
        <p:spPr>
          <a:xfrm>
            <a:off x="317387" y="4527699"/>
            <a:ext cx="7102455" cy="2072820"/>
          </a:xfrm>
          <a:prstGeom prst="rect">
            <a:avLst/>
          </a:prstGeom>
        </p:spPr>
      </p:pic>
      <p:sp>
        <p:nvSpPr>
          <p:cNvPr id="3" name="TextBox 2">
            <a:extLst>
              <a:ext uri="{FF2B5EF4-FFF2-40B4-BE49-F238E27FC236}">
                <a16:creationId xmlns:a16="http://schemas.microsoft.com/office/drawing/2014/main" id="{7604D108-A330-4E7A-A12D-CB91D9BE7842}"/>
              </a:ext>
            </a:extLst>
          </p:cNvPr>
          <p:cNvSpPr txBox="1"/>
          <p:nvPr/>
        </p:nvSpPr>
        <p:spPr>
          <a:xfrm>
            <a:off x="6903189" y="6566910"/>
            <a:ext cx="5712542" cy="276999"/>
          </a:xfrm>
          <a:prstGeom prst="rect">
            <a:avLst/>
          </a:prstGeom>
          <a:noFill/>
        </p:spPr>
        <p:txBody>
          <a:bodyPr wrap="square" rtlCol="0">
            <a:spAutoFit/>
          </a:bodyPr>
          <a:lstStyle/>
          <a:p>
            <a:r>
              <a:rPr lang="en-GB" sz="1200" dirty="0" err="1">
                <a:latin typeface="Segoe UI" panose="020B0502040204020203" pitchFamily="34" charset="0"/>
              </a:rPr>
              <a:t>Narla</a:t>
            </a:r>
            <a:r>
              <a:rPr lang="en-GB" sz="1200" dirty="0">
                <a:latin typeface="Segoe UI" panose="020B0502040204020203" pitchFamily="34" charset="0"/>
              </a:rPr>
              <a:t> et al. (2018) </a:t>
            </a:r>
            <a:r>
              <a:rPr lang="en-GB" sz="1200" dirty="0"/>
              <a:t>Automated classification of skin lesions: from pixels to practice</a:t>
            </a:r>
          </a:p>
        </p:txBody>
      </p:sp>
    </p:spTree>
    <p:extLst>
      <p:ext uri="{BB962C8B-B14F-4D97-AF65-F5344CB8AC3E}">
        <p14:creationId xmlns:p14="http://schemas.microsoft.com/office/powerpoint/2010/main" val="1600479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5B21-7E74-574B-7C0F-4E83D03F144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3800" b="1"/>
              <a:t>Additional options: </a:t>
            </a:r>
            <a:r>
              <a:rPr lang="en-US" sz="3800" b="1">
                <a:solidFill>
                  <a:schemeClr val="accent4"/>
                </a:solidFill>
              </a:rPr>
              <a:t>clinical trials and personalized treatments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person, indoor&#10;&#10;Description automatically generated">
            <a:extLst>
              <a:ext uri="{FF2B5EF4-FFF2-40B4-BE49-F238E27FC236}">
                <a16:creationId xmlns:a16="http://schemas.microsoft.com/office/drawing/2014/main" id="{208EC847-EB4A-FE1F-5751-22E804801F07}"/>
              </a:ext>
            </a:extLst>
          </p:cNvPr>
          <p:cNvPicPr>
            <a:picLocks noChangeAspect="1"/>
          </p:cNvPicPr>
          <p:nvPr/>
        </p:nvPicPr>
        <p:blipFill rotWithShape="1">
          <a:blip r:embed="rId2"/>
          <a:srcRect l="22552" r="1979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02239885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2EF259-0063-BB8C-4245-1D5EF1448514}"/>
              </a:ext>
            </a:extLst>
          </p:cNvPr>
          <p:cNvSpPr>
            <a:spLocks noGrp="1"/>
          </p:cNvSpPr>
          <p:nvPr>
            <p:ph type="title"/>
          </p:nvPr>
        </p:nvSpPr>
        <p:spPr>
          <a:xfrm>
            <a:off x="966952" y="1204108"/>
            <a:ext cx="2669406" cy="1781175"/>
          </a:xfrm>
        </p:spPr>
        <p:txBody>
          <a:bodyPr>
            <a:normAutofit/>
          </a:bodyPr>
          <a:lstStyle/>
          <a:p>
            <a:r>
              <a:rPr lang="en-US" sz="2500" b="1">
                <a:solidFill>
                  <a:srgbClr val="FFFFFF"/>
                </a:solidFill>
                <a:cs typeface="Calibri Light"/>
              </a:rPr>
              <a:t>Genetic profiling of somatic alterations with NGS and OFA – </a:t>
            </a:r>
            <a:r>
              <a:rPr lang="en-US" sz="2500" b="1">
                <a:solidFill>
                  <a:schemeClr val="accent4"/>
                </a:solidFill>
                <a:cs typeface="Calibri Light"/>
              </a:rPr>
              <a:t>2020 study</a:t>
            </a:r>
            <a:endParaRPr lang="en-US" sz="2500" b="1">
              <a:solidFill>
                <a:schemeClr val="accent4"/>
              </a:solidFill>
            </a:endParaRPr>
          </a:p>
        </p:txBody>
      </p:sp>
      <p:sp>
        <p:nvSpPr>
          <p:cNvPr id="3" name="Content Placeholder 2">
            <a:extLst>
              <a:ext uri="{FF2B5EF4-FFF2-40B4-BE49-F238E27FC236}">
                <a16:creationId xmlns:a16="http://schemas.microsoft.com/office/drawing/2014/main" id="{1FA7775C-D6E7-D8CD-A4BD-3996537E4FD1}"/>
              </a:ext>
            </a:extLst>
          </p:cNvPr>
          <p:cNvSpPr>
            <a:spLocks noGrp="1"/>
          </p:cNvSpPr>
          <p:nvPr>
            <p:ph idx="1"/>
          </p:nvPr>
        </p:nvSpPr>
        <p:spPr>
          <a:xfrm>
            <a:off x="966951" y="3355130"/>
            <a:ext cx="2669407" cy="1916118"/>
          </a:xfrm>
          <a:solidFill>
            <a:schemeClr val="accent5"/>
          </a:solidFill>
        </p:spPr>
        <p:txBody>
          <a:bodyPr vert="horz" lIns="91440" tIns="45720" rIns="91440" bIns="45720" rtlCol="0" anchor="t">
            <a:normAutofit/>
          </a:bodyPr>
          <a:lstStyle/>
          <a:p>
            <a:pPr marL="0" indent="0">
              <a:buNone/>
            </a:pPr>
            <a:r>
              <a:rPr lang="en-US" sz="1800" err="1">
                <a:cs typeface="Calibri" panose="020F0502020204030204"/>
              </a:rPr>
              <a:t>Oncomine</a:t>
            </a:r>
            <a:r>
              <a:rPr lang="en-US" sz="1800">
                <a:cs typeface="Calibri" panose="020F0502020204030204"/>
              </a:rPr>
              <a:t> Focus Assay: a multi-biomarker assay that can detect variants across 52 cancer-associated genes from DNA and RNA in one single work</a:t>
            </a:r>
            <a:r>
              <a:rPr lang="en-US" sz="1600">
                <a:cs typeface="Calibri" panose="020F0502020204030204"/>
              </a:rPr>
              <a:t>flow</a:t>
            </a:r>
          </a:p>
        </p:txBody>
      </p:sp>
      <p:pic>
        <p:nvPicPr>
          <p:cNvPr id="4" name="Picture 4" descr="Text, timeline&#10;&#10;Description automatically generated">
            <a:extLst>
              <a:ext uri="{FF2B5EF4-FFF2-40B4-BE49-F238E27FC236}">
                <a16:creationId xmlns:a16="http://schemas.microsoft.com/office/drawing/2014/main" id="{6B4C9DA5-CFB4-3D81-0A84-BF77261FFC96}"/>
              </a:ext>
            </a:extLst>
          </p:cNvPr>
          <p:cNvPicPr>
            <a:picLocks noChangeAspect="1"/>
          </p:cNvPicPr>
          <p:nvPr/>
        </p:nvPicPr>
        <p:blipFill>
          <a:blip r:embed="rId3"/>
          <a:stretch>
            <a:fillRect/>
          </a:stretch>
        </p:blipFill>
        <p:spPr>
          <a:xfrm>
            <a:off x="4276280" y="1111056"/>
            <a:ext cx="7578912" cy="4146319"/>
          </a:xfrm>
          <a:prstGeom prst="rect">
            <a:avLst/>
          </a:prstGeom>
        </p:spPr>
      </p:pic>
    </p:spTree>
    <p:extLst>
      <p:ext uri="{BB962C8B-B14F-4D97-AF65-F5344CB8AC3E}">
        <p14:creationId xmlns:p14="http://schemas.microsoft.com/office/powerpoint/2010/main" val="264281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BA731-9967-C67D-250B-17679CE97F6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Risk factors</a:t>
            </a:r>
          </a:p>
        </p:txBody>
      </p:sp>
      <p:sp>
        <p:nvSpPr>
          <p:cNvPr id="4" name="TextBox 3">
            <a:extLst>
              <a:ext uri="{FF2B5EF4-FFF2-40B4-BE49-F238E27FC236}">
                <a16:creationId xmlns:a16="http://schemas.microsoft.com/office/drawing/2014/main" id="{E651AD7F-009B-D022-F478-3ED2538AD8B2}"/>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6" name="Table 5">
            <a:extLst>
              <a:ext uri="{FF2B5EF4-FFF2-40B4-BE49-F238E27FC236}">
                <a16:creationId xmlns:a16="http://schemas.microsoft.com/office/drawing/2014/main" id="{56B40D01-27A9-188F-2DBC-0EDFD23D8396}"/>
              </a:ext>
            </a:extLst>
          </p:cNvPr>
          <p:cNvGraphicFramePr>
            <a:graphicFrameLocks noGrp="1"/>
          </p:cNvGraphicFramePr>
          <p:nvPr>
            <p:extLst>
              <p:ext uri="{D42A27DB-BD31-4B8C-83A1-F6EECF244321}">
                <p14:modId xmlns:p14="http://schemas.microsoft.com/office/powerpoint/2010/main" val="374336343"/>
              </p:ext>
            </p:extLst>
          </p:nvPr>
        </p:nvGraphicFramePr>
        <p:xfrm>
          <a:off x="4777316" y="969710"/>
          <a:ext cx="6780701" cy="4916253"/>
        </p:xfrm>
        <a:graphic>
          <a:graphicData uri="http://schemas.openxmlformats.org/drawingml/2006/table">
            <a:tbl>
              <a:tblPr firstRow="1" bandRow="1">
                <a:tableStyleId>{5C22544A-7EE6-4342-B048-85BDC9FD1C3A}</a:tableStyleId>
              </a:tblPr>
              <a:tblGrid>
                <a:gridCol w="2339819">
                  <a:extLst>
                    <a:ext uri="{9D8B030D-6E8A-4147-A177-3AD203B41FA5}">
                      <a16:colId xmlns:a16="http://schemas.microsoft.com/office/drawing/2014/main" val="2918018965"/>
                    </a:ext>
                  </a:extLst>
                </a:gridCol>
                <a:gridCol w="2317893">
                  <a:extLst>
                    <a:ext uri="{9D8B030D-6E8A-4147-A177-3AD203B41FA5}">
                      <a16:colId xmlns:a16="http://schemas.microsoft.com/office/drawing/2014/main" val="1479486385"/>
                    </a:ext>
                  </a:extLst>
                </a:gridCol>
                <a:gridCol w="2122989">
                  <a:extLst>
                    <a:ext uri="{9D8B030D-6E8A-4147-A177-3AD203B41FA5}">
                      <a16:colId xmlns:a16="http://schemas.microsoft.com/office/drawing/2014/main" val="117779426"/>
                    </a:ext>
                  </a:extLst>
                </a:gridCol>
              </a:tblGrid>
              <a:tr h="711009">
                <a:tc>
                  <a:txBody>
                    <a:bodyPr/>
                    <a:lstStyle/>
                    <a:p>
                      <a:pPr fontAlgn="base"/>
                      <a:r>
                        <a:rPr lang="en-US" sz="1700">
                          <a:effectLst/>
                        </a:rPr>
                        <a:t>Pre-existing Conditions </a:t>
                      </a:r>
                      <a:endParaRPr lang="en-US" sz="2800">
                        <a:effectLst/>
                      </a:endParaRPr>
                    </a:p>
                  </a:txBody>
                  <a:tcPr marL="140331" marR="140331" marT="70165" marB="70165" anchor="ctr"/>
                </a:tc>
                <a:tc>
                  <a:txBody>
                    <a:bodyPr/>
                    <a:lstStyle/>
                    <a:p>
                      <a:pPr fontAlgn="base"/>
                      <a:r>
                        <a:rPr lang="en-US" sz="1700">
                          <a:effectLst/>
                        </a:rPr>
                        <a:t>Environmental Factors </a:t>
                      </a:r>
                      <a:endParaRPr lang="en-US" sz="2800">
                        <a:effectLst/>
                      </a:endParaRPr>
                    </a:p>
                  </a:txBody>
                  <a:tcPr marL="140331" marR="140331" marT="70165" marB="70165" anchor="ctr"/>
                </a:tc>
                <a:tc>
                  <a:txBody>
                    <a:bodyPr/>
                    <a:lstStyle/>
                    <a:p>
                      <a:pPr fontAlgn="base"/>
                      <a:r>
                        <a:rPr lang="en-US" sz="1700">
                          <a:effectLst/>
                        </a:rPr>
                        <a:t>Genetic Factors </a:t>
                      </a:r>
                      <a:endParaRPr lang="en-US" sz="2800">
                        <a:effectLst/>
                      </a:endParaRPr>
                    </a:p>
                  </a:txBody>
                  <a:tcPr marL="140331" marR="140331" marT="70165" marB="70165" anchor="ctr"/>
                </a:tc>
                <a:extLst>
                  <a:ext uri="{0D108BD9-81ED-4DB2-BD59-A6C34878D82A}">
                    <a16:rowId xmlns:a16="http://schemas.microsoft.com/office/drawing/2014/main" val="3939078413"/>
                  </a:ext>
                </a:extLst>
              </a:tr>
              <a:tr h="968282">
                <a:tc>
                  <a:txBody>
                    <a:bodyPr/>
                    <a:lstStyle/>
                    <a:p>
                      <a:pPr fontAlgn="base"/>
                      <a:r>
                        <a:rPr lang="en-US" sz="1700">
                          <a:effectLst/>
                        </a:rPr>
                        <a:t>Chronic atrophic gastritis </a:t>
                      </a:r>
                      <a:endParaRPr lang="en-US" sz="2800">
                        <a:effectLst/>
                      </a:endParaRPr>
                    </a:p>
                  </a:txBody>
                  <a:tcPr marL="140331" marR="140331" marT="70165" marB="70165" anchor="ctr"/>
                </a:tc>
                <a:tc>
                  <a:txBody>
                    <a:bodyPr/>
                    <a:lstStyle/>
                    <a:p>
                      <a:pPr fontAlgn="base"/>
                      <a:r>
                        <a:rPr lang="en-US" sz="1700">
                          <a:effectLst/>
                        </a:rPr>
                        <a:t>Low socioeconomic status </a:t>
                      </a:r>
                      <a:endParaRPr lang="en-US" sz="2800">
                        <a:effectLst/>
                      </a:endParaRPr>
                    </a:p>
                  </a:txBody>
                  <a:tcPr marL="140331" marR="140331" marT="70165" marB="70165" anchor="ctr"/>
                </a:tc>
                <a:tc>
                  <a:txBody>
                    <a:bodyPr/>
                    <a:lstStyle/>
                    <a:p>
                      <a:pPr fontAlgn="base"/>
                      <a:r>
                        <a:rPr lang="en-US" sz="1700">
                          <a:effectLst/>
                        </a:rPr>
                        <a:t>Hereditary nonpolyposis colorectal cancer </a:t>
                      </a:r>
                      <a:endParaRPr lang="en-US" sz="2800">
                        <a:effectLst/>
                      </a:endParaRPr>
                    </a:p>
                  </a:txBody>
                  <a:tcPr marL="140331" marR="140331" marT="70165" marB="70165" anchor="ctr"/>
                </a:tc>
                <a:extLst>
                  <a:ext uri="{0D108BD9-81ED-4DB2-BD59-A6C34878D82A}">
                    <a16:rowId xmlns:a16="http://schemas.microsoft.com/office/drawing/2014/main" val="369065135"/>
                  </a:ext>
                </a:extLst>
              </a:tr>
              <a:tr h="453736">
                <a:tc>
                  <a:txBody>
                    <a:bodyPr/>
                    <a:lstStyle/>
                    <a:p>
                      <a:pPr fontAlgn="base"/>
                      <a:r>
                        <a:rPr lang="en-US" sz="1700" err="1">
                          <a:effectLst/>
                        </a:rPr>
                        <a:t>Pernicuous</a:t>
                      </a:r>
                      <a:r>
                        <a:rPr lang="en-US" sz="1700">
                          <a:effectLst/>
                        </a:rPr>
                        <a:t> anemia </a:t>
                      </a:r>
                      <a:endParaRPr lang="en-US" sz="2800">
                        <a:effectLst/>
                      </a:endParaRPr>
                    </a:p>
                  </a:txBody>
                  <a:tcPr marL="140331" marR="140331" marT="70165" marB="70165" anchor="ctr"/>
                </a:tc>
                <a:tc>
                  <a:txBody>
                    <a:bodyPr/>
                    <a:lstStyle/>
                    <a:p>
                      <a:pPr fontAlgn="base"/>
                      <a:r>
                        <a:rPr lang="en-US" sz="1700">
                          <a:effectLst/>
                        </a:rPr>
                        <a:t>Cigarette smoking </a:t>
                      </a:r>
                      <a:endParaRPr lang="en-US" sz="2800">
                        <a:effectLst/>
                      </a:endParaRPr>
                    </a:p>
                  </a:txBody>
                  <a:tcPr marL="140331" marR="140331" marT="70165" marB="70165" anchor="ctr"/>
                </a:tc>
                <a:tc>
                  <a:txBody>
                    <a:bodyPr/>
                    <a:lstStyle/>
                    <a:p>
                      <a:pPr fontAlgn="base"/>
                      <a:r>
                        <a:rPr lang="en-US" sz="1700">
                          <a:effectLst/>
                        </a:rPr>
                        <a:t>BRCA2 mutation </a:t>
                      </a:r>
                      <a:endParaRPr lang="en-US" sz="2800">
                        <a:effectLst/>
                      </a:endParaRPr>
                    </a:p>
                  </a:txBody>
                  <a:tcPr marL="140331" marR="140331" marT="70165" marB="70165" anchor="ctr"/>
                </a:tc>
                <a:extLst>
                  <a:ext uri="{0D108BD9-81ED-4DB2-BD59-A6C34878D82A}">
                    <a16:rowId xmlns:a16="http://schemas.microsoft.com/office/drawing/2014/main" val="602144416"/>
                  </a:ext>
                </a:extLst>
              </a:tr>
              <a:tr h="711009">
                <a:tc>
                  <a:txBody>
                    <a:bodyPr/>
                    <a:lstStyle/>
                    <a:p>
                      <a:pPr fontAlgn="base"/>
                      <a:r>
                        <a:rPr lang="en-US" sz="1700" err="1">
                          <a:effectLst/>
                        </a:rPr>
                        <a:t>H.pylori</a:t>
                      </a:r>
                      <a:r>
                        <a:rPr lang="en-US" sz="1700">
                          <a:effectLst/>
                        </a:rPr>
                        <a:t> (stomach ulcers) </a:t>
                      </a:r>
                      <a:endParaRPr lang="en-US" sz="2800">
                        <a:effectLst/>
                      </a:endParaRPr>
                    </a:p>
                  </a:txBody>
                  <a:tcPr marL="140331" marR="140331" marT="70165" marB="70165" anchor="ctr"/>
                </a:tc>
                <a:tc>
                  <a:txBody>
                    <a:bodyPr/>
                    <a:lstStyle/>
                    <a:p>
                      <a:pPr fontAlgn="base"/>
                      <a:r>
                        <a:rPr lang="en-US" sz="1700">
                          <a:effectLst/>
                        </a:rPr>
                        <a:t>Alcohol consumption </a:t>
                      </a:r>
                      <a:endParaRPr lang="en-US" sz="2800">
                        <a:effectLst/>
                      </a:endParaRPr>
                    </a:p>
                  </a:txBody>
                  <a:tcPr marL="140331" marR="140331" marT="70165" marB="70165" anchor="ctr"/>
                </a:tc>
                <a:tc>
                  <a:txBody>
                    <a:bodyPr/>
                    <a:lstStyle/>
                    <a:p>
                      <a:pPr fontAlgn="base"/>
                      <a:r>
                        <a:rPr lang="en-US" sz="1700">
                          <a:effectLst/>
                        </a:rPr>
                        <a:t>Family history of gastric cancer </a:t>
                      </a:r>
                      <a:endParaRPr lang="en-US" sz="2800">
                        <a:effectLst/>
                      </a:endParaRPr>
                    </a:p>
                  </a:txBody>
                  <a:tcPr marL="140331" marR="140331" marT="70165" marB="70165" anchor="ctr"/>
                </a:tc>
                <a:extLst>
                  <a:ext uri="{0D108BD9-81ED-4DB2-BD59-A6C34878D82A}">
                    <a16:rowId xmlns:a16="http://schemas.microsoft.com/office/drawing/2014/main" val="773734540"/>
                  </a:ext>
                </a:extLst>
              </a:tr>
              <a:tr h="453736">
                <a:tc>
                  <a:txBody>
                    <a:bodyPr/>
                    <a:lstStyle/>
                    <a:p>
                      <a:pPr fontAlgn="base"/>
                      <a:r>
                        <a:rPr lang="en-US" sz="1700">
                          <a:effectLst/>
                        </a:rPr>
                        <a:t>Barrett’s esophagus </a:t>
                      </a:r>
                      <a:endParaRPr lang="en-US" sz="2800">
                        <a:effectLst/>
                      </a:endParaRPr>
                    </a:p>
                  </a:txBody>
                  <a:tcPr marL="140331" marR="140331" marT="70165" marB="70165" anchor="ctr"/>
                </a:tc>
                <a:tc>
                  <a:txBody>
                    <a:bodyPr/>
                    <a:lstStyle/>
                    <a:p>
                      <a:pPr fontAlgn="base"/>
                      <a:r>
                        <a:rPr lang="en-US" sz="1700">
                          <a:effectLst/>
                        </a:rPr>
                        <a:t>Diet</a:t>
                      </a:r>
                      <a:endParaRPr lang="en-US" sz="2800">
                        <a:effectLst/>
                      </a:endParaRPr>
                    </a:p>
                  </a:txBody>
                  <a:tcPr marL="140331" marR="140331" marT="70165" marB="70165" anchor="ctr"/>
                </a:tc>
                <a:tc>
                  <a:txBody>
                    <a:bodyPr/>
                    <a:lstStyle/>
                    <a:p>
                      <a:pPr fontAlgn="base"/>
                      <a:r>
                        <a:rPr lang="en-US" sz="1700">
                          <a:effectLst/>
                        </a:rPr>
                        <a:t>Blood type A </a:t>
                      </a:r>
                      <a:endParaRPr lang="en-US" sz="2800">
                        <a:effectLst/>
                      </a:endParaRPr>
                    </a:p>
                  </a:txBody>
                  <a:tcPr marL="140331" marR="140331" marT="70165" marB="70165" anchor="ctr"/>
                </a:tc>
                <a:extLst>
                  <a:ext uri="{0D108BD9-81ED-4DB2-BD59-A6C34878D82A}">
                    <a16:rowId xmlns:a16="http://schemas.microsoft.com/office/drawing/2014/main" val="4255624434"/>
                  </a:ext>
                </a:extLst>
              </a:tr>
              <a:tr h="711009">
                <a:tc>
                  <a:txBody>
                    <a:bodyPr/>
                    <a:lstStyle/>
                    <a:p>
                      <a:pPr fontAlgn="base"/>
                      <a:r>
                        <a:rPr lang="en-US" sz="1700" err="1">
                          <a:effectLst/>
                        </a:rPr>
                        <a:t>Menetrier</a:t>
                      </a:r>
                      <a:r>
                        <a:rPr lang="en-US" sz="1700">
                          <a:effectLst/>
                        </a:rPr>
                        <a:t> disease </a:t>
                      </a:r>
                      <a:endParaRPr lang="en-US" sz="2800">
                        <a:effectLst/>
                      </a:endParaRPr>
                    </a:p>
                  </a:txBody>
                  <a:tcPr marL="140331" marR="140331" marT="70165" marB="70165" anchor="ctr"/>
                </a:tc>
                <a:tc>
                  <a:txBody>
                    <a:bodyPr/>
                    <a:lstStyle/>
                    <a:p>
                      <a:pPr fontAlgn="base"/>
                      <a:endParaRPr lang="en-US" sz="1700">
                        <a:effectLst/>
                        <a:latin typeface="Calibri" panose="020F0502020204030204" pitchFamily="34" charset="0"/>
                      </a:endParaRPr>
                    </a:p>
                  </a:txBody>
                  <a:tcPr marL="140331" marR="140331" marT="70165" marB="70165" anchor="ctr"/>
                </a:tc>
                <a:tc>
                  <a:txBody>
                    <a:bodyPr/>
                    <a:lstStyle/>
                    <a:p>
                      <a:pPr lvl="0">
                        <a:buNone/>
                      </a:pPr>
                      <a:r>
                        <a:rPr lang="en-US" sz="1700">
                          <a:effectLst/>
                        </a:rPr>
                        <a:t>MTHFR polymorphisms</a:t>
                      </a:r>
                    </a:p>
                  </a:txBody>
                  <a:tcPr marL="140331" marR="140331" marT="70165" marB="70165" anchor="ctr"/>
                </a:tc>
                <a:extLst>
                  <a:ext uri="{0D108BD9-81ED-4DB2-BD59-A6C34878D82A}">
                    <a16:rowId xmlns:a16="http://schemas.microsoft.com/office/drawing/2014/main" val="2001729558"/>
                  </a:ext>
                </a:extLst>
              </a:tr>
              <a:tr h="453736">
                <a:tc>
                  <a:txBody>
                    <a:bodyPr/>
                    <a:lstStyle/>
                    <a:p>
                      <a:pPr fontAlgn="base"/>
                      <a:r>
                        <a:rPr lang="en-US" sz="1700">
                          <a:effectLst/>
                        </a:rPr>
                        <a:t>Gastric polyps </a:t>
                      </a:r>
                      <a:endParaRPr lang="en-US" sz="2800">
                        <a:effectLst/>
                      </a:endParaRPr>
                    </a:p>
                  </a:txBody>
                  <a:tcPr marL="140331" marR="140331" marT="70165" marB="70165" anchor="ctr"/>
                </a:tc>
                <a:tc>
                  <a:txBody>
                    <a:bodyPr/>
                    <a:lstStyle/>
                    <a:p>
                      <a:pPr fontAlgn="base"/>
                      <a:endParaRPr lang="en-US" sz="1700">
                        <a:effectLst/>
                        <a:latin typeface="Calibri" panose="020F0502020204030204" pitchFamily="34" charset="0"/>
                      </a:endParaRPr>
                    </a:p>
                  </a:txBody>
                  <a:tcPr marL="140331" marR="140331" marT="70165" marB="70165" anchor="ctr"/>
                </a:tc>
                <a:tc>
                  <a:txBody>
                    <a:bodyPr/>
                    <a:lstStyle/>
                    <a:p>
                      <a:pPr fontAlgn="base"/>
                      <a:endParaRPr lang="en-US" sz="1700">
                        <a:effectLst/>
                        <a:latin typeface="Calibri" panose="020F0502020204030204" pitchFamily="34" charset="0"/>
                      </a:endParaRPr>
                    </a:p>
                  </a:txBody>
                  <a:tcPr marL="140331" marR="140331" marT="70165" marB="70165" anchor="ctr"/>
                </a:tc>
                <a:extLst>
                  <a:ext uri="{0D108BD9-81ED-4DB2-BD59-A6C34878D82A}">
                    <a16:rowId xmlns:a16="http://schemas.microsoft.com/office/drawing/2014/main" val="89652263"/>
                  </a:ext>
                </a:extLst>
              </a:tr>
              <a:tr h="453736">
                <a:tc>
                  <a:txBody>
                    <a:bodyPr/>
                    <a:lstStyle/>
                    <a:p>
                      <a:pPr fontAlgn="base"/>
                      <a:r>
                        <a:rPr lang="en-US" sz="1700">
                          <a:effectLst/>
                        </a:rPr>
                        <a:t>Obesity </a:t>
                      </a:r>
                      <a:endParaRPr lang="en-US" sz="2800">
                        <a:effectLst/>
                      </a:endParaRPr>
                    </a:p>
                  </a:txBody>
                  <a:tcPr marL="140331" marR="140331" marT="70165" marB="70165" anchor="ctr"/>
                </a:tc>
                <a:tc>
                  <a:txBody>
                    <a:bodyPr/>
                    <a:lstStyle/>
                    <a:p>
                      <a:pPr fontAlgn="base"/>
                      <a:endParaRPr lang="en-US" sz="1700">
                        <a:effectLst/>
                        <a:latin typeface="Calibri" panose="020F0502020204030204" pitchFamily="34" charset="0"/>
                      </a:endParaRPr>
                    </a:p>
                  </a:txBody>
                  <a:tcPr marL="140331" marR="140331" marT="70165" marB="70165" anchor="ctr"/>
                </a:tc>
                <a:tc>
                  <a:txBody>
                    <a:bodyPr/>
                    <a:lstStyle/>
                    <a:p>
                      <a:pPr fontAlgn="base"/>
                      <a:endParaRPr lang="en-US" sz="1700">
                        <a:effectLst/>
                        <a:latin typeface="Calibri" panose="020F0502020204030204" pitchFamily="34" charset="0"/>
                      </a:endParaRPr>
                    </a:p>
                  </a:txBody>
                  <a:tcPr marL="140331" marR="140331" marT="70165" marB="70165" anchor="ctr"/>
                </a:tc>
                <a:extLst>
                  <a:ext uri="{0D108BD9-81ED-4DB2-BD59-A6C34878D82A}">
                    <a16:rowId xmlns:a16="http://schemas.microsoft.com/office/drawing/2014/main" val="1839721915"/>
                  </a:ext>
                </a:extLst>
              </a:tr>
            </a:tbl>
          </a:graphicData>
        </a:graphic>
      </p:graphicFrame>
      <p:cxnSp>
        <p:nvCxnSpPr>
          <p:cNvPr id="7" name="Straight Arrow Connector 6">
            <a:extLst>
              <a:ext uri="{FF2B5EF4-FFF2-40B4-BE49-F238E27FC236}">
                <a16:creationId xmlns:a16="http://schemas.microsoft.com/office/drawing/2014/main" id="{BA8F436B-4E2B-3B8E-1567-DB13B414C7D8}"/>
              </a:ext>
            </a:extLst>
          </p:cNvPr>
          <p:cNvCxnSpPr/>
          <p:nvPr/>
        </p:nvCxnSpPr>
        <p:spPr>
          <a:xfrm flipV="1">
            <a:off x="1223374" y="2439442"/>
            <a:ext cx="1649259" cy="1"/>
          </a:xfrm>
          <a:prstGeom prst="straightConnector1">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E05EC9-B1B5-F2F9-CC90-363B9831488F}"/>
              </a:ext>
            </a:extLst>
          </p:cNvPr>
          <p:cNvCxnSpPr/>
          <p:nvPr/>
        </p:nvCxnSpPr>
        <p:spPr>
          <a:xfrm>
            <a:off x="1314057" y="4064564"/>
            <a:ext cx="1461369" cy="0"/>
          </a:xfrm>
          <a:prstGeom prst="straightConnector1">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872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07" name="Picture 207" descr="Chart, bar chart&#10;&#10;Description automatically generated">
            <a:extLst>
              <a:ext uri="{FF2B5EF4-FFF2-40B4-BE49-F238E27FC236}">
                <a16:creationId xmlns:a16="http://schemas.microsoft.com/office/drawing/2014/main" id="{AAA01DB3-5CE9-718F-7644-F0697A14EE05}"/>
              </a:ext>
            </a:extLst>
          </p:cNvPr>
          <p:cNvPicPr>
            <a:picLocks noChangeAspect="1"/>
          </p:cNvPicPr>
          <p:nvPr/>
        </p:nvPicPr>
        <p:blipFill>
          <a:blip r:embed="rId3"/>
          <a:stretch>
            <a:fillRect/>
          </a:stretch>
        </p:blipFill>
        <p:spPr>
          <a:xfrm>
            <a:off x="2573437" y="1410549"/>
            <a:ext cx="11105908" cy="5445154"/>
          </a:xfrm>
          <a:prstGeom prst="rect">
            <a:avLst/>
          </a:prstGeom>
        </p:spPr>
      </p:pic>
      <p:sp>
        <p:nvSpPr>
          <p:cNvPr id="2" name="Title 1">
            <a:extLst>
              <a:ext uri="{FF2B5EF4-FFF2-40B4-BE49-F238E27FC236}">
                <a16:creationId xmlns:a16="http://schemas.microsoft.com/office/drawing/2014/main" id="{C6888990-0449-0E20-D168-DD62900D4A58}"/>
              </a:ext>
            </a:extLst>
          </p:cNvPr>
          <p:cNvSpPr>
            <a:spLocks noGrp="1"/>
          </p:cNvSpPr>
          <p:nvPr>
            <p:ph type="title"/>
          </p:nvPr>
        </p:nvSpPr>
        <p:spPr/>
        <p:txBody>
          <a:bodyPr/>
          <a:lstStyle/>
          <a:p>
            <a:r>
              <a:rPr lang="en-US" b="1">
                <a:cs typeface="Calibri Light"/>
              </a:rPr>
              <a:t>Somatic alterations identified</a:t>
            </a:r>
            <a:endParaRPr lang="en-US" b="1">
              <a:ea typeface="Calibri Light"/>
              <a:cs typeface="Calibri Light"/>
            </a:endParaRPr>
          </a:p>
        </p:txBody>
      </p:sp>
      <p:graphicFrame>
        <p:nvGraphicFramePr>
          <p:cNvPr id="20" name="Diagram 20">
            <a:extLst>
              <a:ext uri="{FF2B5EF4-FFF2-40B4-BE49-F238E27FC236}">
                <a16:creationId xmlns:a16="http://schemas.microsoft.com/office/drawing/2014/main" id="{F0859086-758E-250F-6ACC-EF8944F272D0}"/>
              </a:ext>
            </a:extLst>
          </p:cNvPr>
          <p:cNvGraphicFramePr/>
          <p:nvPr>
            <p:extLst>
              <p:ext uri="{D42A27DB-BD31-4B8C-83A1-F6EECF244321}">
                <p14:modId xmlns:p14="http://schemas.microsoft.com/office/powerpoint/2010/main" val="3947757860"/>
              </p:ext>
            </p:extLst>
          </p:nvPr>
        </p:nvGraphicFramePr>
        <p:xfrm>
          <a:off x="-279721" y="1715947"/>
          <a:ext cx="5594430" cy="41784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9836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D4D42-D57F-F3E3-6BBD-9AB65580AF6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Implications</a:t>
            </a:r>
          </a:p>
        </p:txBody>
      </p:sp>
      <p:pic>
        <p:nvPicPr>
          <p:cNvPr id="4" name="Picture 4" descr="Chart, timeline&#10;&#10;Description automatically generated">
            <a:extLst>
              <a:ext uri="{FF2B5EF4-FFF2-40B4-BE49-F238E27FC236}">
                <a16:creationId xmlns:a16="http://schemas.microsoft.com/office/drawing/2014/main" id="{C302E4F3-6F0B-FB61-228B-8C68F12743E6}"/>
              </a:ext>
            </a:extLst>
          </p:cNvPr>
          <p:cNvPicPr>
            <a:picLocks noChangeAspect="1"/>
          </p:cNvPicPr>
          <p:nvPr/>
        </p:nvPicPr>
        <p:blipFill>
          <a:blip r:embed="rId3"/>
          <a:stretch>
            <a:fillRect/>
          </a:stretch>
        </p:blipFill>
        <p:spPr>
          <a:xfrm>
            <a:off x="4777316" y="1224108"/>
            <a:ext cx="6780700" cy="4407455"/>
          </a:xfrm>
          <a:prstGeom prst="rect">
            <a:avLst/>
          </a:prstGeom>
        </p:spPr>
      </p:pic>
    </p:spTree>
    <p:extLst>
      <p:ext uri="{BB962C8B-B14F-4D97-AF65-F5344CB8AC3E}">
        <p14:creationId xmlns:p14="http://schemas.microsoft.com/office/powerpoint/2010/main" val="3852620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18F60-4535-5596-7C0F-D8E19D9FAD6C}"/>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700" kern="1200">
                <a:solidFill>
                  <a:schemeClr val="bg1"/>
                </a:solidFill>
                <a:latin typeface="+mj-lt"/>
                <a:ea typeface="+mj-ea"/>
                <a:cs typeface="+mj-cs"/>
              </a:rPr>
              <a:t>Personalized treatment of stomach cancer using the </a:t>
            </a:r>
            <a:r>
              <a:rPr lang="en-US" sz="3700" kern="1200" err="1">
                <a:solidFill>
                  <a:schemeClr val="bg1"/>
                </a:solidFill>
                <a:latin typeface="+mj-lt"/>
                <a:ea typeface="+mj-ea"/>
                <a:cs typeface="+mj-cs"/>
              </a:rPr>
              <a:t>MiniPDX</a:t>
            </a:r>
            <a:r>
              <a:rPr lang="en-US" sz="3700" kern="1200">
                <a:solidFill>
                  <a:schemeClr val="bg1"/>
                </a:solidFill>
                <a:latin typeface="+mj-lt"/>
                <a:ea typeface="+mj-ea"/>
                <a:cs typeface="+mj-cs"/>
              </a:rPr>
              <a:t> model – </a:t>
            </a:r>
            <a:r>
              <a:rPr lang="en-US" sz="3700" kern="1200">
                <a:solidFill>
                  <a:schemeClr val="accent4"/>
                </a:solidFill>
                <a:latin typeface="+mj-lt"/>
                <a:ea typeface="+mj-ea"/>
                <a:cs typeface="+mj-cs"/>
              </a:rPr>
              <a:t>2022 study</a:t>
            </a:r>
          </a:p>
        </p:txBody>
      </p:sp>
      <p:pic>
        <p:nvPicPr>
          <p:cNvPr id="6" name="Picture 6" descr="Diagram&#10;&#10;Description automatically generated">
            <a:extLst>
              <a:ext uri="{FF2B5EF4-FFF2-40B4-BE49-F238E27FC236}">
                <a16:creationId xmlns:a16="http://schemas.microsoft.com/office/drawing/2014/main" id="{67F803FD-7A46-A4BC-BFDC-216CC78473B8}"/>
              </a:ext>
            </a:extLst>
          </p:cNvPr>
          <p:cNvPicPr>
            <a:picLocks noGrp="1" noChangeAspect="1"/>
          </p:cNvPicPr>
          <p:nvPr>
            <p:ph idx="1"/>
          </p:nvPr>
        </p:nvPicPr>
        <p:blipFill>
          <a:blip r:embed="rId3"/>
          <a:stretch>
            <a:fillRect/>
          </a:stretch>
        </p:blipFill>
        <p:spPr>
          <a:xfrm>
            <a:off x="5195454" y="1808101"/>
            <a:ext cx="6356465" cy="3241797"/>
          </a:xfrm>
          <a:prstGeom prst="rect">
            <a:avLst/>
          </a:prstGeom>
        </p:spPr>
      </p:pic>
    </p:spTree>
    <p:extLst>
      <p:ext uri="{BB962C8B-B14F-4D97-AF65-F5344CB8AC3E}">
        <p14:creationId xmlns:p14="http://schemas.microsoft.com/office/powerpoint/2010/main" val="1950694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657998-80B9-59EF-ACC8-157B76926EB2}"/>
              </a:ext>
            </a:extLst>
          </p:cNvPr>
          <p:cNvSpPr>
            <a:spLocks noGrp="1"/>
          </p:cNvSpPr>
          <p:nvPr>
            <p:ph type="title"/>
          </p:nvPr>
        </p:nvSpPr>
        <p:spPr>
          <a:xfrm>
            <a:off x="8682" y="365125"/>
            <a:ext cx="12203574" cy="1344853"/>
          </a:xfrm>
          <a:solidFill>
            <a:schemeClr val="tx1">
              <a:lumMod val="85000"/>
              <a:lumOff val="15000"/>
            </a:schemeClr>
          </a:solidFill>
        </p:spPr>
        <p:txBody>
          <a:bodyPr>
            <a:normAutofit/>
          </a:bodyPr>
          <a:lstStyle/>
          <a:p>
            <a:r>
              <a:rPr lang="en-US" b="1">
                <a:solidFill>
                  <a:schemeClr val="bg1"/>
                </a:solidFill>
                <a:cs typeface="Calibri Light"/>
              </a:rPr>
              <a:t>Advanced stomach cancer:</a:t>
            </a:r>
            <a:r>
              <a:rPr lang="en-US" b="1">
                <a:cs typeface="Calibri Light"/>
              </a:rPr>
              <a:t> </a:t>
            </a:r>
            <a:r>
              <a:rPr lang="en-US" b="1">
                <a:solidFill>
                  <a:schemeClr val="accent4"/>
                </a:solidFill>
                <a:cs typeface="Calibri Light"/>
              </a:rPr>
              <a:t>additional</a:t>
            </a:r>
            <a:br>
              <a:rPr lang="en-US" b="1">
                <a:solidFill>
                  <a:schemeClr val="accent4"/>
                </a:solidFill>
                <a:cs typeface="Calibri Light"/>
              </a:rPr>
            </a:br>
            <a:r>
              <a:rPr lang="en-US" b="1">
                <a:solidFill>
                  <a:schemeClr val="accent4"/>
                </a:solidFill>
                <a:cs typeface="Calibri Light"/>
              </a:rPr>
              <a:t>complications</a:t>
            </a:r>
            <a:endParaRPr lang="en-US" b="1">
              <a:solidFill>
                <a:schemeClr val="accent4"/>
              </a:solidFill>
            </a:endParaRPr>
          </a:p>
        </p:txBody>
      </p:sp>
      <p:graphicFrame>
        <p:nvGraphicFramePr>
          <p:cNvPr id="4" name="Diagram 4">
            <a:extLst>
              <a:ext uri="{FF2B5EF4-FFF2-40B4-BE49-F238E27FC236}">
                <a16:creationId xmlns:a16="http://schemas.microsoft.com/office/drawing/2014/main" id="{ECEEA018-16F8-540E-550B-760480981EC3}"/>
              </a:ext>
            </a:extLst>
          </p:cNvPr>
          <p:cNvGraphicFramePr/>
          <p:nvPr>
            <p:extLst>
              <p:ext uri="{D42A27DB-BD31-4B8C-83A1-F6EECF244321}">
                <p14:modId xmlns:p14="http://schemas.microsoft.com/office/powerpoint/2010/main" val="1950365960"/>
              </p:ext>
            </p:extLst>
          </p:nvPr>
        </p:nvGraphicFramePr>
        <p:xfrm>
          <a:off x="568125" y="1825625"/>
          <a:ext cx="10785675" cy="465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217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14FEA-8681-90C7-9738-DE7E44DE1A6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Using the </a:t>
            </a:r>
            <a:r>
              <a:rPr lang="en-US" sz="3600" kern="1200" err="1">
                <a:solidFill>
                  <a:srgbClr val="FFFFFF"/>
                </a:solidFill>
                <a:latin typeface="+mj-lt"/>
                <a:ea typeface="+mj-ea"/>
                <a:cs typeface="+mj-cs"/>
              </a:rPr>
              <a:t>MiniPDX</a:t>
            </a:r>
            <a:r>
              <a:rPr lang="en-US" sz="3600" kern="1200">
                <a:solidFill>
                  <a:srgbClr val="FFFFFF"/>
                </a:solidFill>
                <a:latin typeface="+mj-lt"/>
                <a:ea typeface="+mj-ea"/>
                <a:cs typeface="+mj-cs"/>
              </a:rPr>
              <a:t> - </a:t>
            </a:r>
            <a:r>
              <a:rPr lang="en-US" sz="3600" kern="1200">
                <a:solidFill>
                  <a:schemeClr val="accent4"/>
                </a:solidFill>
                <a:latin typeface="+mj-lt"/>
                <a:ea typeface="+mj-ea"/>
                <a:cs typeface="+mj-cs"/>
              </a:rPr>
              <a:t>results</a:t>
            </a:r>
          </a:p>
        </p:txBody>
      </p:sp>
      <p:pic>
        <p:nvPicPr>
          <p:cNvPr id="4" name="Picture 4" descr="Chart, bar chart&#10;&#10;Description automatically generated">
            <a:extLst>
              <a:ext uri="{FF2B5EF4-FFF2-40B4-BE49-F238E27FC236}">
                <a16:creationId xmlns:a16="http://schemas.microsoft.com/office/drawing/2014/main" id="{97AC08F9-2AA7-99D2-93DA-B884DC4EF537}"/>
              </a:ext>
            </a:extLst>
          </p:cNvPr>
          <p:cNvPicPr>
            <a:picLocks noChangeAspect="1"/>
          </p:cNvPicPr>
          <p:nvPr/>
        </p:nvPicPr>
        <p:blipFill>
          <a:blip r:embed="rId3"/>
          <a:stretch>
            <a:fillRect/>
          </a:stretch>
        </p:blipFill>
        <p:spPr>
          <a:xfrm>
            <a:off x="5033871" y="6859"/>
            <a:ext cx="7154982" cy="6851598"/>
          </a:xfrm>
          <a:prstGeom prst="rect">
            <a:avLst/>
          </a:prstGeom>
        </p:spPr>
      </p:pic>
    </p:spTree>
    <p:extLst>
      <p:ext uri="{BB962C8B-B14F-4D97-AF65-F5344CB8AC3E}">
        <p14:creationId xmlns:p14="http://schemas.microsoft.com/office/powerpoint/2010/main" val="387726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255E2-E775-9072-3E52-5E4DFA93D2E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dirty="0">
                <a:latin typeface="+mj-lt"/>
                <a:ea typeface="+mj-ea"/>
                <a:cs typeface="+mj-cs"/>
              </a:rPr>
              <a:t>Future </a:t>
            </a:r>
            <a:r>
              <a:rPr lang="en-US" sz="6600" b="1" dirty="0"/>
              <a:t>Potential</a:t>
            </a:r>
            <a:endParaRPr lang="en-US" sz="6600" b="1" kern="1200" dirty="0">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vertebrate, coelenterate, jellyfish&#10;&#10;Description automatically generated">
            <a:extLst>
              <a:ext uri="{FF2B5EF4-FFF2-40B4-BE49-F238E27FC236}">
                <a16:creationId xmlns:a16="http://schemas.microsoft.com/office/drawing/2014/main" id="{474E1F1A-4704-698E-B997-615C6F8749C7}"/>
              </a:ext>
            </a:extLst>
          </p:cNvPr>
          <p:cNvPicPr>
            <a:picLocks noChangeAspect="1"/>
          </p:cNvPicPr>
          <p:nvPr/>
        </p:nvPicPr>
        <p:blipFill>
          <a:blip r:embed="rId3"/>
          <a:stretch>
            <a:fillRect/>
          </a:stretch>
        </p:blipFill>
        <p:spPr>
          <a:xfrm>
            <a:off x="4654296" y="1223343"/>
            <a:ext cx="7214616" cy="4383881"/>
          </a:xfrm>
          <a:prstGeom prst="rect">
            <a:avLst/>
          </a:prstGeom>
        </p:spPr>
      </p:pic>
    </p:spTree>
    <p:extLst>
      <p:ext uri="{BB962C8B-B14F-4D97-AF65-F5344CB8AC3E}">
        <p14:creationId xmlns:p14="http://schemas.microsoft.com/office/powerpoint/2010/main" val="164572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3C762AC-60AB-AD61-C9F2-9D3A19C80E4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b="1" dirty="0"/>
              <a:t>Any questions?</a:t>
            </a:r>
          </a:p>
        </p:txBody>
      </p:sp>
      <p:sp>
        <p:nvSpPr>
          <p:cNvPr id="31"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4">
            <a:extLst>
              <a:ext uri="{FF2B5EF4-FFF2-40B4-BE49-F238E27FC236}">
                <a16:creationId xmlns:a16="http://schemas.microsoft.com/office/drawing/2014/main" id="{448F5CFF-FE33-A30A-E957-B2BADC18D513}"/>
              </a:ext>
            </a:extLst>
          </p:cNvPr>
          <p:cNvPicPr>
            <a:picLocks noChangeAspect="1"/>
          </p:cNvPicPr>
          <p:nvPr/>
        </p:nvPicPr>
        <p:blipFill rotWithShape="1">
          <a:blip r:embed="rId2"/>
          <a:srcRect r="1555"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32066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C8A6-C926-9AF1-66D5-4544A86C500E}"/>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18D07FA-94DE-BB64-B297-2AB2655D8B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530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AD4B-53C3-FCB9-EAA9-0B75B7901304}"/>
              </a:ext>
            </a:extLst>
          </p:cNvPr>
          <p:cNvSpPr>
            <a:spLocks noGrp="1"/>
          </p:cNvSpPr>
          <p:nvPr>
            <p:ph type="title"/>
          </p:nvPr>
        </p:nvSpPr>
        <p:spPr>
          <a:xfrm>
            <a:off x="-965" y="365125"/>
            <a:ext cx="6435525" cy="1344853"/>
          </a:xfrm>
          <a:solidFill>
            <a:schemeClr val="tx1"/>
          </a:solidFill>
        </p:spPr>
        <p:txBody>
          <a:bodyPr/>
          <a:lstStyle/>
          <a:p>
            <a:r>
              <a:rPr lang="en-US" b="1">
                <a:solidFill>
                  <a:schemeClr val="bg1"/>
                </a:solidFill>
              </a:rPr>
              <a:t>Stomach cancer and precision medicine</a:t>
            </a:r>
            <a:endParaRPr lang="en-US" b="1">
              <a:solidFill>
                <a:schemeClr val="bg1"/>
              </a:solidFill>
              <a:cs typeface="Calibri Light"/>
            </a:endParaRPr>
          </a:p>
        </p:txBody>
      </p:sp>
      <p:sp>
        <p:nvSpPr>
          <p:cNvPr id="3" name="Content Placeholder 2">
            <a:extLst>
              <a:ext uri="{FF2B5EF4-FFF2-40B4-BE49-F238E27FC236}">
                <a16:creationId xmlns:a16="http://schemas.microsoft.com/office/drawing/2014/main" id="{46D83C2B-A394-3A36-CADC-7797C8381DE1}"/>
              </a:ext>
            </a:extLst>
          </p:cNvPr>
          <p:cNvSpPr>
            <a:spLocks noGrp="1"/>
          </p:cNvSpPr>
          <p:nvPr>
            <p:ph idx="1"/>
          </p:nvPr>
        </p:nvSpPr>
        <p:spPr>
          <a:xfrm>
            <a:off x="510251" y="1951017"/>
            <a:ext cx="5412351" cy="2375308"/>
          </a:xfrm>
          <a:solidFill>
            <a:schemeClr val="accent6">
              <a:lumMod val="60000"/>
              <a:lumOff val="40000"/>
            </a:schemeClr>
          </a:solidFill>
        </p:spPr>
        <p:txBody>
          <a:bodyPr vert="horz" lIns="91440" tIns="45720" rIns="91440" bIns="45720" rtlCol="0" anchor="t">
            <a:normAutofit/>
          </a:bodyPr>
          <a:lstStyle/>
          <a:p>
            <a:pPr marL="0" indent="0">
              <a:buNone/>
            </a:pPr>
            <a:r>
              <a:rPr lang="en-US">
                <a:cs typeface="Calibri" panose="020F0502020204030204"/>
              </a:rPr>
              <a:t>Tests for deletions of alleles in tumor suppressor genes that are mutated in stomach cancer</a:t>
            </a:r>
            <a:endParaRPr lang="en-US">
              <a:ea typeface="Calibri" panose="020F0502020204030204"/>
              <a:cs typeface="Calibri" panose="020F0502020204030204"/>
            </a:endParaRPr>
          </a:p>
          <a:p>
            <a:pPr>
              <a:buFont typeface="Wingdings" panose="020B0604020202020204" pitchFamily="34" charset="0"/>
              <a:buChar char="Ø"/>
            </a:pPr>
            <a:r>
              <a:rPr lang="en-US">
                <a:cs typeface="Calibri" panose="020F0502020204030204"/>
              </a:rPr>
              <a:t>APC</a:t>
            </a:r>
            <a:endParaRPr lang="en-US">
              <a:ea typeface="Calibri" panose="020F0502020204030204"/>
              <a:cs typeface="Calibri" panose="020F0502020204030204"/>
            </a:endParaRPr>
          </a:p>
          <a:p>
            <a:pPr>
              <a:buFont typeface="Wingdings" panose="020B0604020202020204" pitchFamily="34" charset="0"/>
              <a:buChar char="Ø"/>
            </a:pPr>
            <a:r>
              <a:rPr lang="en-US">
                <a:cs typeface="Calibri" panose="020F0502020204030204"/>
              </a:rPr>
              <a:t>P53</a:t>
            </a:r>
            <a:endParaRPr lang="en-US">
              <a:ea typeface="Calibri" panose="020F0502020204030204"/>
              <a:cs typeface="Calibri" panose="020F0502020204030204"/>
            </a:endParaRPr>
          </a:p>
        </p:txBody>
      </p:sp>
      <p:sp>
        <p:nvSpPr>
          <p:cNvPr id="4" name="TextBox 3">
            <a:extLst>
              <a:ext uri="{FF2B5EF4-FFF2-40B4-BE49-F238E27FC236}">
                <a16:creationId xmlns:a16="http://schemas.microsoft.com/office/drawing/2014/main" id="{4F842334-BA96-1B79-45D8-3BB2F5B84677}"/>
              </a:ext>
            </a:extLst>
          </p:cNvPr>
          <p:cNvSpPr txBox="1"/>
          <p:nvPr/>
        </p:nvSpPr>
        <p:spPr>
          <a:xfrm>
            <a:off x="984875" y="4716163"/>
            <a:ext cx="1778643" cy="1200329"/>
          </a:xfrm>
          <a:prstGeom prst="rect">
            <a:avLst/>
          </a:prstGeom>
          <a:noFill/>
          <a:ln w="57150">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Intestinal</a:t>
            </a:r>
            <a:endParaRPr lang="en-US" sz="2400">
              <a:ea typeface="Calibri"/>
              <a:cs typeface="Calibri"/>
            </a:endParaRPr>
          </a:p>
          <a:p>
            <a:pPr marL="285750" indent="-285750">
              <a:buFont typeface="Wingdings"/>
              <a:buChar char="Ø"/>
            </a:pPr>
            <a:r>
              <a:rPr lang="en-US" sz="2400">
                <a:cs typeface="Calibri"/>
              </a:rPr>
              <a:t>ErbB-2</a:t>
            </a:r>
            <a:endParaRPr lang="en-US" sz="2400">
              <a:ea typeface="Calibri" panose="020F0502020204030204"/>
              <a:cs typeface="Calibri"/>
            </a:endParaRPr>
          </a:p>
          <a:p>
            <a:pPr marL="285750" indent="-285750" algn="l">
              <a:buFont typeface="Wingdings"/>
              <a:buChar char="Ø"/>
            </a:pPr>
            <a:r>
              <a:rPr lang="en-US" sz="2400">
                <a:cs typeface="Calibri"/>
              </a:rPr>
              <a:t>ErbB-3</a:t>
            </a:r>
            <a:endParaRPr lang="en-US" sz="2400">
              <a:ea typeface="Calibri" panose="020F0502020204030204"/>
              <a:cs typeface="Calibri"/>
            </a:endParaRPr>
          </a:p>
        </p:txBody>
      </p:sp>
      <p:sp>
        <p:nvSpPr>
          <p:cNvPr id="5" name="TextBox 4">
            <a:extLst>
              <a:ext uri="{FF2B5EF4-FFF2-40B4-BE49-F238E27FC236}">
                <a16:creationId xmlns:a16="http://schemas.microsoft.com/office/drawing/2014/main" id="{2CCE8FF4-937D-09B6-AE06-C435AC691A6D}"/>
              </a:ext>
            </a:extLst>
          </p:cNvPr>
          <p:cNvSpPr txBox="1"/>
          <p:nvPr/>
        </p:nvSpPr>
        <p:spPr>
          <a:xfrm>
            <a:off x="3873951" y="5315793"/>
            <a:ext cx="1788289" cy="830997"/>
          </a:xfrm>
          <a:prstGeom prst="rect">
            <a:avLst/>
          </a:prstGeom>
          <a:noFill/>
          <a:ln w="57150">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Diffuse</a:t>
            </a:r>
            <a:endParaRPr lang="en-US" sz="2400">
              <a:ea typeface="Calibri"/>
              <a:cs typeface="Calibri"/>
            </a:endParaRPr>
          </a:p>
          <a:p>
            <a:pPr marL="285750" indent="-285750" algn="l">
              <a:buFont typeface="Wingdings"/>
              <a:buChar char="Ø"/>
            </a:pPr>
            <a:r>
              <a:rPr lang="en-US" sz="2400">
                <a:cs typeface="Calibri"/>
              </a:rPr>
              <a:t>K-</a:t>
            </a:r>
            <a:r>
              <a:rPr lang="en-US" sz="2400" err="1">
                <a:cs typeface="Calibri"/>
              </a:rPr>
              <a:t>sam</a:t>
            </a:r>
            <a:endParaRPr lang="en-US" sz="2400" err="1">
              <a:ea typeface="Calibri" panose="020F0502020204030204"/>
              <a:cs typeface="Calibri"/>
            </a:endParaRPr>
          </a:p>
        </p:txBody>
      </p:sp>
      <p:pic>
        <p:nvPicPr>
          <p:cNvPr id="6" name="Picture 6">
            <a:extLst>
              <a:ext uri="{FF2B5EF4-FFF2-40B4-BE49-F238E27FC236}">
                <a16:creationId xmlns:a16="http://schemas.microsoft.com/office/drawing/2014/main" id="{D6BCAF32-0014-E5E8-2562-E491BA7B5C73}"/>
              </a:ext>
            </a:extLst>
          </p:cNvPr>
          <p:cNvPicPr>
            <a:picLocks noChangeAspect="1"/>
          </p:cNvPicPr>
          <p:nvPr/>
        </p:nvPicPr>
        <p:blipFill>
          <a:blip r:embed="rId3"/>
          <a:stretch>
            <a:fillRect/>
          </a:stretch>
        </p:blipFill>
        <p:spPr>
          <a:xfrm>
            <a:off x="6426783" y="-8204"/>
            <a:ext cx="5754519" cy="6854179"/>
          </a:xfrm>
          <a:prstGeom prst="rect">
            <a:avLst/>
          </a:prstGeom>
        </p:spPr>
      </p:pic>
    </p:spTree>
    <p:extLst>
      <p:ext uri="{BB962C8B-B14F-4D97-AF65-F5344CB8AC3E}">
        <p14:creationId xmlns:p14="http://schemas.microsoft.com/office/powerpoint/2010/main" val="2008953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91A3-AD6E-995D-2D8D-72918CABE503}"/>
              </a:ext>
            </a:extLst>
          </p:cNvPr>
          <p:cNvSpPr>
            <a:spLocks noGrp="1"/>
          </p:cNvSpPr>
          <p:nvPr>
            <p:ph type="title"/>
          </p:nvPr>
        </p:nvSpPr>
        <p:spPr/>
        <p:txBody>
          <a:bodyPr/>
          <a:lstStyle/>
          <a:p>
            <a:r>
              <a:rPr lang="en-US" b="1"/>
              <a:t>Targeted therapies</a:t>
            </a:r>
            <a:endParaRPr lang="en-US" b="1">
              <a:ea typeface="Calibri Light"/>
              <a:cs typeface="Calibri Light"/>
            </a:endParaRPr>
          </a:p>
        </p:txBody>
      </p:sp>
      <p:sp>
        <p:nvSpPr>
          <p:cNvPr id="3" name="Content Placeholder 2">
            <a:extLst>
              <a:ext uri="{FF2B5EF4-FFF2-40B4-BE49-F238E27FC236}">
                <a16:creationId xmlns:a16="http://schemas.microsoft.com/office/drawing/2014/main" id="{58221763-DD87-A0BC-00A1-00C7EB87B089}"/>
              </a:ext>
            </a:extLst>
          </p:cNvPr>
          <p:cNvSpPr>
            <a:spLocks noGrp="1"/>
          </p:cNvSpPr>
          <p:nvPr>
            <p:ph idx="1"/>
          </p:nvPr>
        </p:nvSpPr>
        <p:spPr>
          <a:xfrm>
            <a:off x="838200" y="1825625"/>
            <a:ext cx="2575749" cy="456672"/>
          </a:xfrm>
        </p:spPr>
        <p:txBody>
          <a:bodyPr vert="horz" lIns="91440" tIns="45720" rIns="91440" bIns="45720" rtlCol="0" anchor="t">
            <a:normAutofit lnSpcReduction="10000"/>
          </a:bodyPr>
          <a:lstStyle/>
          <a:p>
            <a:pPr>
              <a:buFont typeface="Wingdings" panose="020B0604020202020204" pitchFamily="34" charset="0"/>
              <a:buChar char="Ø"/>
            </a:pPr>
            <a:r>
              <a:rPr lang="en-US">
                <a:solidFill>
                  <a:schemeClr val="accent5"/>
                </a:solidFill>
                <a:cs typeface="Calibri" panose="020F0502020204030204"/>
              </a:rPr>
              <a:t> Gastrectomy</a:t>
            </a:r>
            <a:endParaRPr lang="en-US">
              <a:solidFill>
                <a:schemeClr val="accent5"/>
              </a:solidFill>
              <a:ea typeface="Calibri" panose="020F0502020204030204"/>
              <a:cs typeface="Calibri" panose="020F0502020204030204"/>
            </a:endParaRPr>
          </a:p>
        </p:txBody>
      </p:sp>
      <p:sp>
        <p:nvSpPr>
          <p:cNvPr id="4" name="TextBox 3">
            <a:extLst>
              <a:ext uri="{FF2B5EF4-FFF2-40B4-BE49-F238E27FC236}">
                <a16:creationId xmlns:a16="http://schemas.microsoft.com/office/drawing/2014/main" id="{542DA058-1AAD-D899-B618-E17551920337}"/>
              </a:ext>
            </a:extLst>
          </p:cNvPr>
          <p:cNvSpPr txBox="1"/>
          <p:nvPr/>
        </p:nvSpPr>
        <p:spPr>
          <a:xfrm>
            <a:off x="839141" y="282410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Wingdings"/>
              <a:buChar char="Ø"/>
            </a:pPr>
            <a:r>
              <a:rPr lang="en-US" sz="2800">
                <a:solidFill>
                  <a:schemeClr val="accent6"/>
                </a:solidFill>
              </a:rPr>
              <a:t>Ablation</a:t>
            </a:r>
            <a:endParaRPr lang="en-US">
              <a:solidFill>
                <a:schemeClr val="accent6"/>
              </a:solidFill>
            </a:endParaRPr>
          </a:p>
        </p:txBody>
      </p:sp>
      <p:sp>
        <p:nvSpPr>
          <p:cNvPr id="5" name="TextBox 4">
            <a:extLst>
              <a:ext uri="{FF2B5EF4-FFF2-40B4-BE49-F238E27FC236}">
                <a16:creationId xmlns:a16="http://schemas.microsoft.com/office/drawing/2014/main" id="{DB387A63-1856-1B26-93C5-23987DD3F508}"/>
              </a:ext>
            </a:extLst>
          </p:cNvPr>
          <p:cNvSpPr txBox="1"/>
          <p:nvPr/>
        </p:nvSpPr>
        <p:spPr>
          <a:xfrm>
            <a:off x="840905" y="4001794"/>
            <a:ext cx="352347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Ø"/>
            </a:pPr>
            <a:r>
              <a:rPr lang="en-US" sz="2800">
                <a:solidFill>
                  <a:schemeClr val="accent5"/>
                </a:solidFill>
              </a:rPr>
              <a:t>Adjuvant chemoradiotherapy</a:t>
            </a:r>
            <a:endParaRPr lang="en-US" sz="2800">
              <a:solidFill>
                <a:schemeClr val="accent5"/>
              </a:solidFill>
              <a:ea typeface="Calibri" panose="020F0502020204030204"/>
              <a:cs typeface="Calibri"/>
            </a:endParaRPr>
          </a:p>
        </p:txBody>
      </p:sp>
      <p:pic>
        <p:nvPicPr>
          <p:cNvPr id="7" name="Picture 7" descr="A picture containing logo&#10;&#10;Description automatically generated">
            <a:extLst>
              <a:ext uri="{FF2B5EF4-FFF2-40B4-BE49-F238E27FC236}">
                <a16:creationId xmlns:a16="http://schemas.microsoft.com/office/drawing/2014/main" id="{93400DCF-215C-C8C3-87CB-56E25781CB32}"/>
              </a:ext>
            </a:extLst>
          </p:cNvPr>
          <p:cNvPicPr>
            <a:picLocks noChangeAspect="1"/>
          </p:cNvPicPr>
          <p:nvPr/>
        </p:nvPicPr>
        <p:blipFill>
          <a:blip r:embed="rId3"/>
          <a:stretch>
            <a:fillRect/>
          </a:stretch>
        </p:blipFill>
        <p:spPr>
          <a:xfrm>
            <a:off x="5668507" y="9428"/>
            <a:ext cx="6522127" cy="6855836"/>
          </a:xfrm>
          <a:prstGeom prst="rect">
            <a:avLst/>
          </a:prstGeom>
        </p:spPr>
      </p:pic>
    </p:spTree>
    <p:extLst>
      <p:ext uri="{BB962C8B-B14F-4D97-AF65-F5344CB8AC3E}">
        <p14:creationId xmlns:p14="http://schemas.microsoft.com/office/powerpoint/2010/main" val="167173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invertebrate, mollusk, dark&#10;&#10;Description automatically generated">
            <a:extLst>
              <a:ext uri="{FF2B5EF4-FFF2-40B4-BE49-F238E27FC236}">
                <a16:creationId xmlns:a16="http://schemas.microsoft.com/office/drawing/2014/main" id="{A4F09395-470B-06B4-C995-DFE9FD712FAC}"/>
              </a:ext>
            </a:extLst>
          </p:cNvPr>
          <p:cNvPicPr>
            <a:picLocks noChangeAspect="1"/>
          </p:cNvPicPr>
          <p:nvPr/>
        </p:nvPicPr>
        <p:blipFill rotWithShape="1">
          <a:blip r:embed="rId2"/>
          <a:srcRect l="11781" r="5029" b="-1"/>
          <a:stretch/>
        </p:blipFill>
        <p:spPr>
          <a:xfrm>
            <a:off x="2522356" y="10"/>
            <a:ext cx="9669642" cy="6857990"/>
          </a:xfrm>
          <a:prstGeom prst="rect">
            <a:avLst/>
          </a:prstGeom>
        </p:spPr>
      </p:pic>
      <p:sp>
        <p:nvSpPr>
          <p:cNvPr id="57"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C2AD7-DE25-516D-CBBF-6A8B77FD747E}"/>
              </a:ext>
            </a:extLst>
          </p:cNvPr>
          <p:cNvSpPr>
            <a:spLocks noGrp="1"/>
          </p:cNvSpPr>
          <p:nvPr>
            <p:ph type="title"/>
          </p:nvPr>
        </p:nvSpPr>
        <p:spPr>
          <a:xfrm>
            <a:off x="332118" y="480"/>
            <a:ext cx="4147159" cy="1899912"/>
          </a:xfrm>
        </p:spPr>
        <p:txBody>
          <a:bodyPr>
            <a:normAutofit/>
          </a:bodyPr>
          <a:lstStyle/>
          <a:p>
            <a:r>
              <a:rPr lang="en-US" sz="4000" b="1" dirty="0">
                <a:latin typeface="Calibri"/>
                <a:ea typeface="+mj-lt"/>
                <a:cs typeface="+mj-lt"/>
              </a:rPr>
              <a:t>Targeted drugs for Stomach Cancer</a:t>
            </a:r>
          </a:p>
        </p:txBody>
      </p:sp>
      <p:sp>
        <p:nvSpPr>
          <p:cNvPr id="3" name="Content Placeholder 2">
            <a:extLst>
              <a:ext uri="{FF2B5EF4-FFF2-40B4-BE49-F238E27FC236}">
                <a16:creationId xmlns:a16="http://schemas.microsoft.com/office/drawing/2014/main" id="{6C77E3ED-B469-2EF3-6764-66BE9A4F50F8}"/>
              </a:ext>
            </a:extLst>
          </p:cNvPr>
          <p:cNvSpPr>
            <a:spLocks noGrp="1"/>
          </p:cNvSpPr>
          <p:nvPr>
            <p:ph idx="1"/>
          </p:nvPr>
        </p:nvSpPr>
        <p:spPr>
          <a:xfrm>
            <a:off x="143436" y="1716722"/>
            <a:ext cx="5072401" cy="4934521"/>
          </a:xfrm>
        </p:spPr>
        <p:txBody>
          <a:bodyPr vert="horz" lIns="91440" tIns="45720" rIns="91440" bIns="45720" rtlCol="0" anchor="t">
            <a:noAutofit/>
          </a:bodyPr>
          <a:lstStyle/>
          <a:p>
            <a:r>
              <a:rPr lang="en-US" sz="2400">
                <a:ea typeface="+mn-lt"/>
                <a:cs typeface="+mn-lt"/>
              </a:rPr>
              <a:t>Surgery and chemotherapy are the main components of the current clinical comprehensive treatment of gastric cancer. However, most chemotherapy drugs have problems such as toxic side effects</a:t>
            </a:r>
          </a:p>
          <a:p>
            <a:r>
              <a:rPr lang="en-US" sz="2400">
                <a:ea typeface="+mn-lt"/>
                <a:cs typeface="+mn-lt"/>
              </a:rPr>
              <a:t>Studies have found that enhancing the targeting of drugs by changing the dosage form of the drugs can significantly improve the effectiveness of chemotherapy drugs, and can significantly reduce the toxic side effects of drugs.</a:t>
            </a:r>
            <a:endParaRPr lang="en-US" sz="2400">
              <a:cs typeface="Calibri" panose="020F0502020204030204"/>
            </a:endParaRPr>
          </a:p>
        </p:txBody>
      </p:sp>
    </p:spTree>
    <p:extLst>
      <p:ext uri="{BB962C8B-B14F-4D97-AF65-F5344CB8AC3E}">
        <p14:creationId xmlns:p14="http://schemas.microsoft.com/office/powerpoint/2010/main" val="337267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CB498-091F-1CF9-6B30-3A8D8FCD5DC1}"/>
              </a:ext>
            </a:extLst>
          </p:cNvPr>
          <p:cNvSpPr>
            <a:spLocks noGrp="1"/>
          </p:cNvSpPr>
          <p:nvPr>
            <p:ph type="title"/>
          </p:nvPr>
        </p:nvSpPr>
        <p:spPr>
          <a:xfrm>
            <a:off x="6872376" y="230654"/>
            <a:ext cx="4447803" cy="1482335"/>
          </a:xfrm>
        </p:spPr>
        <p:txBody>
          <a:bodyPr>
            <a:normAutofit/>
          </a:bodyPr>
          <a:lstStyle/>
          <a:p>
            <a:r>
              <a:rPr lang="en-US" sz="4000" b="1" dirty="0">
                <a:latin typeface="Calibri"/>
                <a:ea typeface="+mj-lt"/>
                <a:cs typeface="+mj-lt"/>
              </a:rPr>
              <a:t>Targeted drugs for </a:t>
            </a:r>
            <a:br>
              <a:rPr lang="en-US" sz="4000" b="1" dirty="0">
                <a:latin typeface="Calibri"/>
                <a:ea typeface="+mj-lt"/>
                <a:cs typeface="+mj-lt"/>
              </a:rPr>
            </a:br>
            <a:r>
              <a:rPr lang="en-US" sz="4000" b="1" dirty="0">
                <a:latin typeface="Calibri"/>
                <a:ea typeface="+mj-lt"/>
                <a:cs typeface="+mj-lt"/>
              </a:rPr>
              <a:t>Stomach Cancer</a:t>
            </a:r>
          </a:p>
        </p:txBody>
      </p:sp>
      <p:pic>
        <p:nvPicPr>
          <p:cNvPr id="26" name="Picture 26" descr="A picture containing logo&#10;&#10;Description automatically generated">
            <a:extLst>
              <a:ext uri="{FF2B5EF4-FFF2-40B4-BE49-F238E27FC236}">
                <a16:creationId xmlns:a16="http://schemas.microsoft.com/office/drawing/2014/main" id="{379F0863-2FE7-2EFC-3D42-173DC7B37035}"/>
              </a:ext>
            </a:extLst>
          </p:cNvPr>
          <p:cNvPicPr>
            <a:picLocks noChangeAspect="1"/>
          </p:cNvPicPr>
          <p:nvPr/>
        </p:nvPicPr>
        <p:blipFill rotWithShape="1">
          <a:blip r:embed="rId2"/>
          <a:srcRect l="4202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ED5383E-01FD-972A-A90E-8E175762A2FA}"/>
              </a:ext>
            </a:extLst>
          </p:cNvPr>
          <p:cNvSpPr>
            <a:spLocks noGrp="1"/>
          </p:cNvSpPr>
          <p:nvPr>
            <p:ph idx="1"/>
          </p:nvPr>
        </p:nvSpPr>
        <p:spPr>
          <a:xfrm>
            <a:off x="6166407" y="1829033"/>
            <a:ext cx="5859743" cy="5446107"/>
          </a:xfrm>
        </p:spPr>
        <p:txBody>
          <a:bodyPr vert="horz" lIns="91440" tIns="45720" rIns="91440" bIns="45720" rtlCol="0" anchor="t">
            <a:noAutofit/>
          </a:bodyPr>
          <a:lstStyle/>
          <a:p>
            <a:r>
              <a:rPr lang="en-US" sz="2600">
                <a:ea typeface="+mn-lt"/>
                <a:cs typeface="+mn-lt"/>
              </a:rPr>
              <a:t>Targeted therapy selectively transports drugs to gastric cancer tissue cells and metastases through a specific guiding mechanism, so that the drug can exert its effect at the lesion site as much as possible, so it has no significant effect on normal tissue function, and can maximize the efficacy of the drug and reduce toxicity and side effect. At present, the targets of gastric cancer targeted drugs mainly include EGFR, HER-2, VEGF, VEGFR and so on.</a:t>
            </a:r>
          </a:p>
          <a:p>
            <a:endParaRPr lang="en-US" sz="2400">
              <a:cs typeface="Calibri"/>
            </a:endParaRPr>
          </a:p>
          <a:p>
            <a:endParaRPr lang="en-US" sz="2400">
              <a:cs typeface="Calibri"/>
            </a:endParaRPr>
          </a:p>
          <a:p>
            <a:endParaRPr lang="en-US" sz="2400">
              <a:cs typeface="Calibri"/>
            </a:endParaRPr>
          </a:p>
        </p:txBody>
      </p:sp>
    </p:spTree>
    <p:extLst>
      <p:ext uri="{BB962C8B-B14F-4D97-AF65-F5344CB8AC3E}">
        <p14:creationId xmlns:p14="http://schemas.microsoft.com/office/powerpoint/2010/main" val="121025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1F58F4-6413-EAC0-BF43-447A277C643C}"/>
              </a:ext>
            </a:extLst>
          </p:cNvPr>
          <p:cNvSpPr>
            <a:spLocks noGrp="1"/>
          </p:cNvSpPr>
          <p:nvPr>
            <p:ph type="title"/>
          </p:nvPr>
        </p:nvSpPr>
        <p:spPr>
          <a:xfrm>
            <a:off x="630936" y="639520"/>
            <a:ext cx="3429000" cy="1719072"/>
          </a:xfrm>
        </p:spPr>
        <p:txBody>
          <a:bodyPr anchor="b">
            <a:normAutofit/>
          </a:bodyPr>
          <a:lstStyle/>
          <a:p>
            <a:r>
              <a:rPr lang="en-US" sz="5400" b="1">
                <a:ea typeface="+mj-lt"/>
                <a:cs typeface="+mj-lt"/>
              </a:rPr>
              <a:t>Drugs that target HER2</a:t>
            </a:r>
            <a:endParaRPr lang="en-US" sz="5400" b="1"/>
          </a:p>
        </p:txBody>
      </p:sp>
      <p:sp>
        <p:nvSpPr>
          <p:cNvPr id="5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74B689-C3D7-3712-AACD-F117C1B42B57}"/>
              </a:ext>
            </a:extLst>
          </p:cNvPr>
          <p:cNvSpPr>
            <a:spLocks noGrp="1"/>
          </p:cNvSpPr>
          <p:nvPr>
            <p:ph idx="1"/>
          </p:nvPr>
        </p:nvSpPr>
        <p:spPr>
          <a:xfrm>
            <a:off x="317171" y="2426207"/>
            <a:ext cx="4258235" cy="3791712"/>
          </a:xfrm>
        </p:spPr>
        <p:txBody>
          <a:bodyPr vert="horz" lIns="91440" tIns="45720" rIns="91440" bIns="45720" rtlCol="0" anchor="t">
            <a:noAutofit/>
          </a:bodyPr>
          <a:lstStyle/>
          <a:p>
            <a:endParaRPr lang="en-US" sz="2000">
              <a:ea typeface="+mn-lt"/>
              <a:cs typeface="+mn-lt"/>
            </a:endParaRPr>
          </a:p>
          <a:p>
            <a:r>
              <a:rPr lang="en-US" sz="2600">
                <a:ea typeface="+mn-lt"/>
                <a:cs typeface="+mn-lt"/>
              </a:rPr>
              <a:t>Trastuzumab(Herceptin) is a monoclonal antibody, a man-made version of an immune system protein, which targets HER2. Adding trastuzumab to chemo can help some people with advanced, HER2-positive stomach cancer live longer than just chemo alone.</a:t>
            </a:r>
            <a:endParaRPr lang="en-US" sz="2600">
              <a:cs typeface="Calibri"/>
            </a:endParaRPr>
          </a:p>
        </p:txBody>
      </p:sp>
      <p:pic>
        <p:nvPicPr>
          <p:cNvPr id="4" name="Picture 4" descr="Text&#10;&#10;Description automatically generated">
            <a:extLst>
              <a:ext uri="{FF2B5EF4-FFF2-40B4-BE49-F238E27FC236}">
                <a16:creationId xmlns:a16="http://schemas.microsoft.com/office/drawing/2014/main" id="{3B9E00B4-F48D-80DF-5FF4-B1E5941E1B26}"/>
              </a:ext>
            </a:extLst>
          </p:cNvPr>
          <p:cNvPicPr>
            <a:picLocks noChangeAspect="1"/>
          </p:cNvPicPr>
          <p:nvPr/>
        </p:nvPicPr>
        <p:blipFill>
          <a:blip r:embed="rId2"/>
          <a:stretch>
            <a:fillRect/>
          </a:stretch>
        </p:blipFill>
        <p:spPr>
          <a:xfrm>
            <a:off x="4654296" y="840105"/>
            <a:ext cx="6903720" cy="5177790"/>
          </a:xfrm>
          <a:prstGeom prst="rect">
            <a:avLst/>
          </a:prstGeom>
        </p:spPr>
      </p:pic>
    </p:spTree>
    <p:extLst>
      <p:ext uri="{BB962C8B-B14F-4D97-AF65-F5344CB8AC3E}">
        <p14:creationId xmlns:p14="http://schemas.microsoft.com/office/powerpoint/2010/main" val="2911648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TotalTime>
  <Words>3717</Words>
  <Application>Microsoft Office PowerPoint</Application>
  <PresentationFormat>Widescreen</PresentationFormat>
  <Paragraphs>384</Paragraphs>
  <Slides>47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Rockwell</vt:lpstr>
      <vt:lpstr>Segoe UI</vt:lpstr>
      <vt:lpstr>Wingdings</vt:lpstr>
      <vt:lpstr>Office Theme</vt:lpstr>
      <vt:lpstr>Precision Oncology &amp;  Stomach Cancer</vt:lpstr>
      <vt:lpstr>What is stomach cancer?</vt:lpstr>
      <vt:lpstr>How is it classified?</vt:lpstr>
      <vt:lpstr>Risk factors</vt:lpstr>
      <vt:lpstr>Stomach cancer and precision medicine</vt:lpstr>
      <vt:lpstr>Targeted therapies</vt:lpstr>
      <vt:lpstr>Targeted drugs for Stomach Cancer</vt:lpstr>
      <vt:lpstr>Targeted drugs for  Stomach Cancer</vt:lpstr>
      <vt:lpstr>Drugs that target HER2</vt:lpstr>
      <vt:lpstr>Drugs that  target VEGF </vt:lpstr>
      <vt:lpstr>Digital Pathology?</vt:lpstr>
      <vt:lpstr>Digital Pathology</vt:lpstr>
      <vt:lpstr>Advantages</vt:lpstr>
      <vt:lpstr>Advantages </vt:lpstr>
      <vt:lpstr>Disadvantages</vt:lpstr>
      <vt:lpstr>Staining Techniques</vt:lpstr>
      <vt:lpstr>Digital Pathology and Gastric Cancer</vt:lpstr>
      <vt:lpstr>How we can use dogs to detect cancer?</vt:lpstr>
      <vt:lpstr>A.I models for Gastric Histopathology</vt:lpstr>
      <vt:lpstr>Computer Vision Primer – Classification +</vt:lpstr>
      <vt:lpstr>Computer Vision Primer – GPT-2 Demo</vt:lpstr>
      <vt:lpstr>Computer Vision Primer – Transfer Learning</vt:lpstr>
      <vt:lpstr>Creating A.I. Models for Research</vt:lpstr>
      <vt:lpstr>Creating A.I. Models for Research</vt:lpstr>
      <vt:lpstr>Creating A.I. Models for Research</vt:lpstr>
      <vt:lpstr>GasHisSDB Model Replication</vt:lpstr>
      <vt:lpstr>Paper Replication: Dataset</vt:lpstr>
      <vt:lpstr>Paper Replication: Dataset</vt:lpstr>
      <vt:lpstr>Paper Replication: Model Training</vt:lpstr>
      <vt:lpstr>Paper Replication: Test Results</vt:lpstr>
      <vt:lpstr>PowerPoint Presentation</vt:lpstr>
      <vt:lpstr>Testing in the “Real World”-TCGA Dataset</vt:lpstr>
      <vt:lpstr>Testing in the “Real World”-TCGA Dataset</vt:lpstr>
      <vt:lpstr>TCGA Dataset - Patch Creation</vt:lpstr>
      <vt:lpstr>TCGA Dataset - Testing</vt:lpstr>
      <vt:lpstr>TCGA Dataset - Results Interpretation</vt:lpstr>
      <vt:lpstr>Black-box Model - Pitfalls</vt:lpstr>
      <vt:lpstr>Additional options: clinical trials and personalized treatments</vt:lpstr>
      <vt:lpstr>Genetic profiling of somatic alterations with NGS and OFA – 2020 study</vt:lpstr>
      <vt:lpstr>Somatic alterations identified</vt:lpstr>
      <vt:lpstr>Implications</vt:lpstr>
      <vt:lpstr>Personalized treatment of stomach cancer using the MiniPDX model – 2022 study</vt:lpstr>
      <vt:lpstr>Advanced stomach cancer: additional complications</vt:lpstr>
      <vt:lpstr>Using the MiniPDX - results</vt:lpstr>
      <vt:lpstr>Future Potential</vt:lpstr>
      <vt:lpstr>Any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Padraic Mc Donagh</dc:creator>
  <cp:lastModifiedBy>Padraic Mc Donagh</cp:lastModifiedBy>
  <cp:revision>12</cp:revision>
  <dcterms:created xsi:type="dcterms:W3CDTF">2022-03-31T12:24:53Z</dcterms:created>
  <dcterms:modified xsi:type="dcterms:W3CDTF">2022-04-22T09:25:00Z</dcterms:modified>
</cp:coreProperties>
</file>